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37"/>
  </p:notesMasterIdLst>
  <p:handoutMasterIdLst>
    <p:handoutMasterId r:id="rId38"/>
  </p:handoutMasterIdLst>
  <p:sldIdLst>
    <p:sldId id="320" r:id="rId2"/>
    <p:sldId id="359" r:id="rId3"/>
    <p:sldId id="342" r:id="rId4"/>
    <p:sldId id="362" r:id="rId5"/>
    <p:sldId id="321" r:id="rId6"/>
    <p:sldId id="346" r:id="rId7"/>
    <p:sldId id="322" r:id="rId8"/>
    <p:sldId id="326" r:id="rId9"/>
    <p:sldId id="360" r:id="rId10"/>
    <p:sldId id="332" r:id="rId11"/>
    <p:sldId id="328" r:id="rId12"/>
    <p:sldId id="327" r:id="rId13"/>
    <p:sldId id="329" r:id="rId14"/>
    <p:sldId id="347" r:id="rId15"/>
    <p:sldId id="348" r:id="rId16"/>
    <p:sldId id="349" r:id="rId17"/>
    <p:sldId id="364" r:id="rId18"/>
    <p:sldId id="350" r:id="rId19"/>
    <p:sldId id="358" r:id="rId20"/>
    <p:sldId id="340" r:id="rId21"/>
    <p:sldId id="343" r:id="rId22"/>
    <p:sldId id="363" r:id="rId23"/>
    <p:sldId id="351" r:id="rId24"/>
    <p:sldId id="337" r:id="rId25"/>
    <p:sldId id="357" r:id="rId26"/>
    <p:sldId id="353" r:id="rId27"/>
    <p:sldId id="355" r:id="rId28"/>
    <p:sldId id="352" r:id="rId29"/>
    <p:sldId id="261" r:id="rId30"/>
    <p:sldId id="366" r:id="rId31"/>
    <p:sldId id="365" r:id="rId32"/>
    <p:sldId id="341" r:id="rId33"/>
    <p:sldId id="335" r:id="rId34"/>
    <p:sldId id="336" r:id="rId35"/>
    <p:sldId id="338" r:id="rId36"/>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D9F1FF"/>
    <a:srgbClr val="EAEAEA"/>
    <a:srgbClr val="990099"/>
    <a:srgbClr val="33CCCC"/>
    <a:srgbClr val="66CCFF"/>
    <a:srgbClr val="FFFFCC"/>
    <a:srgbClr val="CCEC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8" autoAdjust="0"/>
    <p:restoredTop sz="80303" autoAdjust="0"/>
  </p:normalViewPr>
  <p:slideViewPr>
    <p:cSldViewPr snapToObjects="1">
      <p:cViewPr>
        <p:scale>
          <a:sx n="90" d="100"/>
          <a:sy n="90" d="100"/>
        </p:scale>
        <p:origin x="-1608"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26"/>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Arbeitsblat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lineChart>
        <c:grouping val="standard"/>
        <c:ser>
          <c:idx val="0"/>
          <c:order val="0"/>
          <c:tx>
            <c:strRef>
              <c:f>Tabelle1!$B$1</c:f>
              <c:strCache>
                <c:ptCount val="1"/>
                <c:pt idx="0">
                  <c:v>Inobhutnahmen</c:v>
                </c:pt>
              </c:strCache>
            </c:strRef>
          </c:tx>
          <c:spPr>
            <a:ln w="38100">
              <a:solidFill>
                <a:srgbClr val="C00000"/>
              </a:solidFill>
            </a:ln>
          </c:spPr>
          <c:marker>
            <c:spPr>
              <a:solidFill>
                <a:srgbClr val="C00000"/>
              </a:solidFill>
              <a:ln w="38100">
                <a:solidFill>
                  <a:srgbClr val="C00000"/>
                </a:solidFill>
              </a:ln>
            </c:spPr>
          </c:marker>
          <c:dLbls>
            <c:dLbl>
              <c:idx val="1"/>
              <c:delete val="1"/>
            </c:dLbl>
            <c:dLbl>
              <c:idx val="2"/>
              <c:delete val="1"/>
            </c:dLbl>
            <c:dLbl>
              <c:idx val="4"/>
              <c:delete val="1"/>
            </c:dLbl>
            <c:dLbl>
              <c:idx val="5"/>
              <c:delete val="1"/>
            </c:dLbl>
            <c:dLbl>
              <c:idx val="7"/>
              <c:delete val="1"/>
            </c:dLbl>
            <c:dLbl>
              <c:idx val="8"/>
              <c:delete val="1"/>
            </c:dLbl>
            <c:dLbl>
              <c:idx val="10"/>
              <c:delete val="1"/>
            </c:dLbl>
            <c:dLbl>
              <c:idx val="11"/>
              <c:delete val="1"/>
            </c:dLbl>
            <c:dLbl>
              <c:idx val="13"/>
              <c:delete val="1"/>
            </c:dLbl>
            <c:dLbl>
              <c:idx val="14"/>
              <c:delete val="1"/>
            </c:dLbl>
            <c:dLbl>
              <c:idx val="16"/>
              <c:delete val="1"/>
            </c:dLbl>
            <c:dLbl>
              <c:idx val="17"/>
              <c:delete val="1"/>
            </c:dLbl>
            <c:dLbl>
              <c:idx val="18"/>
              <c:layout>
                <c:manualLayout>
                  <c:x val="-9.6377828732106419E-3"/>
                  <c:y val="8.2308552712560146E-3"/>
                </c:manualLayout>
              </c:layout>
              <c:dLblPos val="r"/>
              <c:showVal val="1"/>
            </c:dLbl>
            <c:dLbl>
              <c:idx val="19"/>
              <c:layout>
                <c:manualLayout>
                  <c:x val="-8.9346619319214643E-2"/>
                  <c:y val="-5.1580868383167458E-2"/>
                </c:manualLayout>
              </c:layout>
              <c:dLblPos val="r"/>
              <c:showVal val="1"/>
            </c:dLbl>
            <c:dLbl>
              <c:idx val="20"/>
              <c:layout>
                <c:manualLayout>
                  <c:x val="-6.7045028751495109E-2"/>
                  <c:y val="2.7934258481266084E-3"/>
                </c:manualLayout>
              </c:layout>
              <c:tx>
                <c:rich>
                  <a:bodyPr/>
                  <a:lstStyle/>
                  <a:p>
                    <a:r>
                      <a:rPr lang="en-US" b="1" u="sng" dirty="0"/>
                      <a:t> 65.000   </a:t>
                    </a:r>
                  </a:p>
                </c:rich>
              </c:tx>
              <c:dLblPos val="r"/>
              <c:showVal val="1"/>
            </c:dLbl>
            <c:dLblPos val="t"/>
            <c:showVal val="1"/>
          </c:dLbls>
          <c:cat>
            <c:numRef>
              <c:f>Tabelle1!$A$2:$A$22</c:f>
              <c:numCache>
                <c:formatCode>General</c:formatCode>
                <c:ptCount val="21"/>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numCache>
            </c:numRef>
          </c:cat>
          <c:val>
            <c:numRef>
              <c:f>Tabelle1!$B$2:$B$22</c:f>
              <c:numCache>
                <c:formatCode>_-* #,##0\ _€_-;\-* #,##0\ _€_-;_-* "-"??\ _€_-;_-@_-</c:formatCode>
                <c:ptCount val="21"/>
                <c:pt idx="0">
                  <c:v>996</c:v>
                </c:pt>
                <c:pt idx="1">
                  <c:v>1897</c:v>
                </c:pt>
                <c:pt idx="2">
                  <c:v>2113</c:v>
                </c:pt>
                <c:pt idx="3">
                  <c:v>1680</c:v>
                </c:pt>
                <c:pt idx="4">
                  <c:v>1714</c:v>
                </c:pt>
                <c:pt idx="5">
                  <c:v>1453</c:v>
                </c:pt>
                <c:pt idx="6">
                  <c:v>1693</c:v>
                </c:pt>
                <c:pt idx="7">
                  <c:v>1441</c:v>
                </c:pt>
                <c:pt idx="8">
                  <c:v>1155</c:v>
                </c:pt>
                <c:pt idx="9">
                  <c:v>919</c:v>
                </c:pt>
                <c:pt idx="10">
                  <c:v>602</c:v>
                </c:pt>
                <c:pt idx="11">
                  <c:v>612</c:v>
                </c:pt>
                <c:pt idx="12">
                  <c:v>888</c:v>
                </c:pt>
                <c:pt idx="13">
                  <c:v>1099</c:v>
                </c:pt>
                <c:pt idx="14">
                  <c:v>1949</c:v>
                </c:pt>
                <c:pt idx="15">
                  <c:v>2822</c:v>
                </c:pt>
                <c:pt idx="16">
                  <c:v>3482</c:v>
                </c:pt>
                <c:pt idx="17">
                  <c:v>4767</c:v>
                </c:pt>
                <c:pt idx="18">
                  <c:v>6584</c:v>
                </c:pt>
                <c:pt idx="19">
                  <c:v>11642</c:v>
                </c:pt>
                <c:pt idx="20">
                  <c:v>65000</c:v>
                </c:pt>
              </c:numCache>
            </c:numRef>
          </c:val>
        </c:ser>
        <c:marker val="1"/>
        <c:axId val="75087872"/>
        <c:axId val="75089408"/>
      </c:lineChart>
      <c:catAx>
        <c:axId val="75087872"/>
        <c:scaling>
          <c:orientation val="minMax"/>
        </c:scaling>
        <c:axPos val="b"/>
        <c:numFmt formatCode="General" sourceLinked="1"/>
        <c:tickLblPos val="nextTo"/>
        <c:txPr>
          <a:bodyPr/>
          <a:lstStyle/>
          <a:p>
            <a:pPr>
              <a:defRPr sz="1200"/>
            </a:pPr>
            <a:endParaRPr lang="de-DE"/>
          </a:p>
        </c:txPr>
        <c:crossAx val="75089408"/>
        <c:crosses val="autoZero"/>
        <c:auto val="1"/>
        <c:lblAlgn val="ctr"/>
        <c:lblOffset val="100"/>
      </c:catAx>
      <c:valAx>
        <c:axId val="75089408"/>
        <c:scaling>
          <c:orientation val="minMax"/>
        </c:scaling>
        <c:axPos val="l"/>
        <c:majorGridlines/>
        <c:numFmt formatCode="_-* #,##0\ _€_-;\-* #,##0\ _€_-;_-* &quot;-&quot;??\ _€_-;_-@_-" sourceLinked="1"/>
        <c:tickLblPos val="nextTo"/>
        <c:txPr>
          <a:bodyPr/>
          <a:lstStyle/>
          <a:p>
            <a:pPr>
              <a:defRPr sz="1200"/>
            </a:pPr>
            <a:endParaRPr lang="de-DE"/>
          </a:p>
        </c:txPr>
        <c:crossAx val="75087872"/>
        <c:crosses val="autoZero"/>
        <c:crossBetween val="between"/>
      </c:valAx>
    </c:plotArea>
    <c:plotVisOnly val="1"/>
  </c:chart>
  <c:txPr>
    <a:bodyPr/>
    <a:lstStyle/>
    <a:p>
      <a:pPr>
        <a:defRPr sz="1800"/>
      </a:pPr>
      <a:endParaRPr lang="de-D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de-DE"/>
  <c:chart>
    <c:autoTitleDeleted val="1"/>
    <c:plotArea>
      <c:layout/>
      <c:lineChart>
        <c:grouping val="standard"/>
        <c:ser>
          <c:idx val="0"/>
          <c:order val="0"/>
          <c:tx>
            <c:strRef>
              <c:f>Tabelle1!$B$1</c:f>
              <c:strCache>
                <c:ptCount val="1"/>
                <c:pt idx="0">
                  <c:v>Inobhutnahmen</c:v>
                </c:pt>
              </c:strCache>
            </c:strRef>
          </c:tx>
          <c:spPr>
            <a:ln w="38100">
              <a:solidFill>
                <a:srgbClr val="C00000"/>
              </a:solidFill>
            </a:ln>
          </c:spPr>
          <c:marker>
            <c:spPr>
              <a:solidFill>
                <a:srgbClr val="C00000"/>
              </a:solidFill>
              <a:ln w="38100">
                <a:solidFill>
                  <a:srgbClr val="C00000"/>
                </a:solidFill>
              </a:ln>
            </c:spPr>
          </c:marker>
          <c:dLbls>
            <c:dLbl>
              <c:idx val="4"/>
              <c:layout>
                <c:manualLayout>
                  <c:x val="-9.8015320772908768E-2"/>
                  <c:y val="-5.1580868383167437E-2"/>
                </c:manualLayout>
              </c:layout>
              <c:dLblPos val="r"/>
              <c:showVal val="1"/>
            </c:dLbl>
            <c:dLbl>
              <c:idx val="5"/>
              <c:layout>
                <c:manualLayout>
                  <c:x val="-0.11792162330556244"/>
                  <c:y val="6.266958518193446E-3"/>
                </c:manualLayout>
              </c:layout>
              <c:tx>
                <c:rich>
                  <a:bodyPr/>
                  <a:lstStyle/>
                  <a:p>
                    <a:r>
                      <a:rPr lang="en-US" b="1" u="sng" dirty="0"/>
                      <a:t> 11.400   </a:t>
                    </a:r>
                  </a:p>
                </c:rich>
              </c:tx>
              <c:dLblPos val="r"/>
              <c:showVal val="1"/>
            </c:dLbl>
            <c:dLblPos val="t"/>
            <c:showVal val="1"/>
          </c:dLbls>
          <c:cat>
            <c:numRef>
              <c:f>Tabelle1!$A$2:$A$7</c:f>
              <c:numCache>
                <c:formatCode>General</c:formatCode>
                <c:ptCount val="6"/>
                <c:pt idx="0">
                  <c:v>2010</c:v>
                </c:pt>
                <c:pt idx="1">
                  <c:v>2011</c:v>
                </c:pt>
                <c:pt idx="2">
                  <c:v>2012</c:v>
                </c:pt>
                <c:pt idx="3">
                  <c:v>2013</c:v>
                </c:pt>
                <c:pt idx="4">
                  <c:v>2014</c:v>
                </c:pt>
                <c:pt idx="5">
                  <c:v>2015</c:v>
                </c:pt>
              </c:numCache>
            </c:numRef>
          </c:cat>
          <c:val>
            <c:numRef>
              <c:f>Tabelle1!$B$2:$B$7</c:f>
              <c:numCache>
                <c:formatCode>_-* #,##0\ _€_-;\-* #,##0\ _€_-;_-* "-"??\ _€_-;_-@_-</c:formatCode>
                <c:ptCount val="6"/>
                <c:pt idx="0">
                  <c:v>387</c:v>
                </c:pt>
                <c:pt idx="1">
                  <c:v>542</c:v>
                </c:pt>
                <c:pt idx="2">
                  <c:v>1115</c:v>
                </c:pt>
                <c:pt idx="3">
                  <c:v>1519</c:v>
                </c:pt>
                <c:pt idx="4">
                  <c:v>2201</c:v>
                </c:pt>
                <c:pt idx="5">
                  <c:v>11400</c:v>
                </c:pt>
              </c:numCache>
            </c:numRef>
          </c:val>
        </c:ser>
        <c:marker val="1"/>
        <c:axId val="68461312"/>
        <c:axId val="68462848"/>
      </c:lineChart>
      <c:catAx>
        <c:axId val="68461312"/>
        <c:scaling>
          <c:orientation val="minMax"/>
        </c:scaling>
        <c:axPos val="b"/>
        <c:numFmt formatCode="General" sourceLinked="1"/>
        <c:tickLblPos val="nextTo"/>
        <c:txPr>
          <a:bodyPr/>
          <a:lstStyle/>
          <a:p>
            <a:pPr>
              <a:defRPr sz="1200"/>
            </a:pPr>
            <a:endParaRPr lang="de-DE"/>
          </a:p>
        </c:txPr>
        <c:crossAx val="68462848"/>
        <c:crosses val="autoZero"/>
        <c:auto val="1"/>
        <c:lblAlgn val="ctr"/>
        <c:lblOffset val="100"/>
      </c:catAx>
      <c:valAx>
        <c:axId val="68462848"/>
        <c:scaling>
          <c:orientation val="minMax"/>
        </c:scaling>
        <c:axPos val="l"/>
        <c:majorGridlines/>
        <c:numFmt formatCode="_-* #,##0\ _€_-;\-* #,##0\ _€_-;_-* &quot;-&quot;??\ _€_-;_-@_-" sourceLinked="1"/>
        <c:tickLblPos val="nextTo"/>
        <c:txPr>
          <a:bodyPr/>
          <a:lstStyle/>
          <a:p>
            <a:pPr>
              <a:defRPr sz="1200"/>
            </a:pPr>
            <a:endParaRPr lang="de-DE"/>
          </a:p>
        </c:txPr>
        <c:crossAx val="68461312"/>
        <c:crosses val="autoZero"/>
        <c:crossBetween val="between"/>
      </c:valAx>
    </c:plotArea>
    <c:plotVisOnly val="1"/>
  </c:chart>
  <c:txPr>
    <a:bodyPr/>
    <a:lstStyle/>
    <a:p>
      <a:pPr>
        <a:defRPr sz="1800"/>
      </a:pPr>
      <a:endParaRPr lang="de-DE"/>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de-DE"/>
  <c:chart>
    <c:autoTitleDeleted val="1"/>
    <c:plotArea>
      <c:layout/>
      <c:barChart>
        <c:barDir val="bar"/>
        <c:grouping val="clustered"/>
        <c:ser>
          <c:idx val="0"/>
          <c:order val="0"/>
          <c:tx>
            <c:strRef>
              <c:f>Tabelle1!$B$1</c:f>
              <c:strCache>
                <c:ptCount val="1"/>
                <c:pt idx="0">
                  <c:v>Ist</c:v>
                </c:pt>
              </c:strCache>
            </c:strRef>
          </c:tx>
          <c:spPr>
            <a:solidFill>
              <a:srgbClr val="FF0000"/>
            </a:solidFill>
            <a:ln w="38100">
              <a:solidFill>
                <a:srgbClr val="C00000"/>
              </a:solidFill>
            </a:ln>
          </c:spPr>
          <c:dLbls>
            <c:dLbl>
              <c:idx val="9"/>
              <c:layout>
                <c:manualLayout>
                  <c:x val="0"/>
                  <c:y val="3.5343291250341184E-2"/>
                </c:manualLayout>
              </c:layout>
              <c:showVal val="1"/>
            </c:dLbl>
            <c:delete val="1"/>
          </c:dLbls>
          <c:cat>
            <c:strRef>
              <c:f>Tabelle1!$A$2:$A$17</c:f>
              <c:strCache>
                <c:ptCount val="16"/>
                <c:pt idx="0">
                  <c:v>Baden-Württemberg (BW)</c:v>
                </c:pt>
                <c:pt idx="1">
                  <c:v>Bayern (BY)</c:v>
                </c:pt>
                <c:pt idx="2">
                  <c:v>Berlin (BE)</c:v>
                </c:pt>
                <c:pt idx="3">
                  <c:v>Brandenburg (BB)</c:v>
                </c:pt>
                <c:pt idx="4">
                  <c:v>Bremen (HB)</c:v>
                </c:pt>
                <c:pt idx="5">
                  <c:v>Hamburg (HH)</c:v>
                </c:pt>
                <c:pt idx="6">
                  <c:v>Hessen (HE)</c:v>
                </c:pt>
                <c:pt idx="7">
                  <c:v>Mecklenburg-Vorpommern (MV) </c:v>
                </c:pt>
                <c:pt idx="8">
                  <c:v>Niedersachsen (NI)</c:v>
                </c:pt>
                <c:pt idx="9">
                  <c:v>Nordrhein-Westfalen (NW)</c:v>
                </c:pt>
                <c:pt idx="10">
                  <c:v>Rheinland-Pfalz (RP) </c:v>
                </c:pt>
                <c:pt idx="11">
                  <c:v>Saarland (SL)</c:v>
                </c:pt>
                <c:pt idx="12">
                  <c:v>Sachsen (SN)</c:v>
                </c:pt>
                <c:pt idx="13">
                  <c:v>Sachsen-Anhalt (ST) </c:v>
                </c:pt>
                <c:pt idx="14">
                  <c:v>Schleswig-Holstein (SH)</c:v>
                </c:pt>
                <c:pt idx="15">
                  <c:v>Thüringen (TH) </c:v>
                </c:pt>
              </c:strCache>
            </c:strRef>
          </c:cat>
          <c:val>
            <c:numRef>
              <c:f>Tabelle1!$B$2:$B$17</c:f>
              <c:numCache>
                <c:formatCode>#,##0_ ;[Red]\-#,##0\ </c:formatCode>
                <c:ptCount val="16"/>
                <c:pt idx="0">
                  <c:v>6806</c:v>
                </c:pt>
                <c:pt idx="1">
                  <c:v>15360</c:v>
                </c:pt>
                <c:pt idx="2">
                  <c:v>3851</c:v>
                </c:pt>
                <c:pt idx="3">
                  <c:v>1503</c:v>
                </c:pt>
                <c:pt idx="4">
                  <c:v>2552</c:v>
                </c:pt>
                <c:pt idx="5">
                  <c:v>2353</c:v>
                </c:pt>
                <c:pt idx="6">
                  <c:v>6577</c:v>
                </c:pt>
                <c:pt idx="7">
                  <c:v>1003</c:v>
                </c:pt>
                <c:pt idx="8">
                  <c:v>5314</c:v>
                </c:pt>
                <c:pt idx="9">
                  <c:v>13093</c:v>
                </c:pt>
                <c:pt idx="10">
                  <c:v>2249</c:v>
                </c:pt>
                <c:pt idx="11">
                  <c:v>1245</c:v>
                </c:pt>
                <c:pt idx="12">
                  <c:v>2346</c:v>
                </c:pt>
                <c:pt idx="13">
                  <c:v>933</c:v>
                </c:pt>
                <c:pt idx="14">
                  <c:v>2544</c:v>
                </c:pt>
                <c:pt idx="15">
                  <c:v>1278</c:v>
                </c:pt>
              </c:numCache>
            </c:numRef>
          </c:val>
        </c:ser>
        <c:ser>
          <c:idx val="1"/>
          <c:order val="1"/>
          <c:tx>
            <c:strRef>
              <c:f>Tabelle1!$C$1</c:f>
              <c:strCache>
                <c:ptCount val="1"/>
                <c:pt idx="0">
                  <c:v>Soll</c:v>
                </c:pt>
              </c:strCache>
            </c:strRef>
          </c:tx>
          <c:spPr>
            <a:solidFill>
              <a:srgbClr val="92D050"/>
            </a:solidFill>
            <a:ln>
              <a:solidFill>
                <a:srgbClr val="00B050"/>
              </a:solidFill>
            </a:ln>
          </c:spPr>
          <c:dLbls>
            <c:dLbl>
              <c:idx val="9"/>
              <c:layout>
                <c:manualLayout>
                  <c:x val="3.047501306886146E-3"/>
                  <c:y val="-1.6312288269388252E-2"/>
                </c:manualLayout>
              </c:layout>
              <c:showVal val="1"/>
            </c:dLbl>
            <c:delete val="1"/>
          </c:dLbls>
          <c:cat>
            <c:strRef>
              <c:f>Tabelle1!$A$2:$A$17</c:f>
              <c:strCache>
                <c:ptCount val="16"/>
                <c:pt idx="0">
                  <c:v>Baden-Württemberg (BW)</c:v>
                </c:pt>
                <c:pt idx="1">
                  <c:v>Bayern (BY)</c:v>
                </c:pt>
                <c:pt idx="2">
                  <c:v>Berlin (BE)</c:v>
                </c:pt>
                <c:pt idx="3">
                  <c:v>Brandenburg (BB)</c:v>
                </c:pt>
                <c:pt idx="4">
                  <c:v>Bremen (HB)</c:v>
                </c:pt>
                <c:pt idx="5">
                  <c:v>Hamburg (HH)</c:v>
                </c:pt>
                <c:pt idx="6">
                  <c:v>Hessen (HE)</c:v>
                </c:pt>
                <c:pt idx="7">
                  <c:v>Mecklenburg-Vorpommern (MV) </c:v>
                </c:pt>
                <c:pt idx="8">
                  <c:v>Niedersachsen (NI)</c:v>
                </c:pt>
                <c:pt idx="9">
                  <c:v>Nordrhein-Westfalen (NW)</c:v>
                </c:pt>
                <c:pt idx="10">
                  <c:v>Rheinland-Pfalz (RP) </c:v>
                </c:pt>
                <c:pt idx="11">
                  <c:v>Saarland (SL)</c:v>
                </c:pt>
                <c:pt idx="12">
                  <c:v>Sachsen (SN)</c:v>
                </c:pt>
                <c:pt idx="13">
                  <c:v>Sachsen-Anhalt (ST) </c:v>
                </c:pt>
                <c:pt idx="14">
                  <c:v>Schleswig-Holstein (SH)</c:v>
                </c:pt>
                <c:pt idx="15">
                  <c:v>Thüringen (TH) </c:v>
                </c:pt>
              </c:strCache>
            </c:strRef>
          </c:cat>
          <c:val>
            <c:numRef>
              <c:f>Tabelle1!$C$2:$C$17</c:f>
              <c:numCache>
                <c:formatCode>#,##0_ ;[Red]\-#,##0\ </c:formatCode>
                <c:ptCount val="16"/>
                <c:pt idx="0">
                  <c:v>8877.4469191999924</c:v>
                </c:pt>
                <c:pt idx="1">
                  <c:v>10709.010011099999</c:v>
                </c:pt>
                <c:pt idx="2">
                  <c:v>3484.3497489000001</c:v>
                </c:pt>
                <c:pt idx="3">
                  <c:v>2111.9799371000017</c:v>
                </c:pt>
                <c:pt idx="4">
                  <c:v>660.31418159999998</c:v>
                </c:pt>
                <c:pt idx="5">
                  <c:v>1745.6562776000001</c:v>
                </c:pt>
                <c:pt idx="6">
                  <c:v>5078.1561230000052</c:v>
                </c:pt>
                <c:pt idx="7">
                  <c:v>1400.1934341999981</c:v>
                </c:pt>
                <c:pt idx="8">
                  <c:v>6432.1700728000005</c:v>
                </c:pt>
                <c:pt idx="9">
                  <c:v>14636.453707000002</c:v>
                </c:pt>
                <c:pt idx="10">
                  <c:v>3337.9375970000015</c:v>
                </c:pt>
                <c:pt idx="11">
                  <c:v>843.07922109999959</c:v>
                </c:pt>
                <c:pt idx="12">
                  <c:v>3508.2192701999998</c:v>
                </c:pt>
                <c:pt idx="13">
                  <c:v>1953.367347599999</c:v>
                </c:pt>
                <c:pt idx="14">
                  <c:v>2348.5635359000012</c:v>
                </c:pt>
                <c:pt idx="15">
                  <c:v>1880.1026157000001</c:v>
                </c:pt>
              </c:numCache>
            </c:numRef>
          </c:val>
        </c:ser>
        <c:axId val="121917440"/>
        <c:axId val="121918976"/>
      </c:barChart>
      <c:catAx>
        <c:axId val="121917440"/>
        <c:scaling>
          <c:orientation val="minMax"/>
        </c:scaling>
        <c:axPos val="l"/>
        <c:numFmt formatCode="General" sourceLinked="1"/>
        <c:tickLblPos val="nextTo"/>
        <c:txPr>
          <a:bodyPr/>
          <a:lstStyle/>
          <a:p>
            <a:pPr>
              <a:defRPr sz="1200" b="1"/>
            </a:pPr>
            <a:endParaRPr lang="de-DE"/>
          </a:p>
        </c:txPr>
        <c:crossAx val="121918976"/>
        <c:crosses val="autoZero"/>
        <c:auto val="1"/>
        <c:lblAlgn val="ctr"/>
        <c:lblOffset val="100"/>
      </c:catAx>
      <c:valAx>
        <c:axId val="121918976"/>
        <c:scaling>
          <c:orientation val="minMax"/>
        </c:scaling>
        <c:axPos val="b"/>
        <c:majorGridlines/>
        <c:numFmt formatCode="#,##0_ ;[Red]\-#,##0\ " sourceLinked="1"/>
        <c:tickLblPos val="nextTo"/>
        <c:txPr>
          <a:bodyPr/>
          <a:lstStyle/>
          <a:p>
            <a:pPr>
              <a:defRPr sz="1200"/>
            </a:pPr>
            <a:endParaRPr lang="de-DE"/>
          </a:p>
        </c:txPr>
        <c:crossAx val="121917440"/>
        <c:crosses val="autoZero"/>
        <c:crossBetween val="between"/>
      </c:valAx>
    </c:plotArea>
    <c:legend>
      <c:legendPos val="r"/>
      <c:layout>
        <c:manualLayout>
          <c:xMode val="edge"/>
          <c:yMode val="edge"/>
          <c:x val="0.83942643625797064"/>
          <c:y val="7.3962312620081072E-2"/>
          <c:w val="8.5909781723318673E-2"/>
          <c:h val="0.161521623950378"/>
        </c:manualLayout>
      </c:layout>
      <c:overlay val="1"/>
      <c:spPr>
        <a:solidFill>
          <a:schemeClr val="bg1"/>
        </a:solidFill>
      </c:spPr>
    </c:legend>
    <c:plotVisOnly val="1"/>
  </c:chart>
  <c:txPr>
    <a:bodyPr/>
    <a:lstStyle/>
    <a:p>
      <a:pPr>
        <a:defRPr sz="1800"/>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9D7D2-FF7B-48CE-9735-EC5C9F9AE535}" type="doc">
      <dgm:prSet loTypeId="urn:microsoft.com/office/officeart/2005/8/layout/vProcess5" loCatId="process" qsTypeId="urn:microsoft.com/office/officeart/2005/8/quickstyle/simple4" qsCatId="simple" csTypeId="urn:microsoft.com/office/officeart/2005/8/colors/accent6_5" csCatId="accent6" phldr="1"/>
      <dgm:spPr/>
      <dgm:t>
        <a:bodyPr/>
        <a:lstStyle/>
        <a:p>
          <a:endParaRPr lang="de-DE"/>
        </a:p>
      </dgm:t>
    </dgm:pt>
    <dgm:pt modelId="{9F7CDCCB-EA28-4D73-A0BF-D467397523DB}">
      <dgm:prSet phldrT="[Text]"/>
      <dgm:spPr/>
      <dgm:t>
        <a:bodyPr/>
        <a:lstStyle/>
        <a:p>
          <a:pPr algn="ctr"/>
          <a:r>
            <a:rPr lang="de-DE" dirty="0" smtClean="0"/>
            <a:t>Vorläufige Inobhutnahme durch Jugendamt am Ort der Einreise</a:t>
          </a:r>
          <a:endParaRPr lang="de-DE" dirty="0"/>
        </a:p>
      </dgm:t>
    </dgm:pt>
    <dgm:pt modelId="{73A14BCE-F16C-479E-82C3-3854747C4804}" type="parTrans" cxnId="{8ECA8B80-7290-4562-9C53-5A8B6C06A85A}">
      <dgm:prSet/>
      <dgm:spPr/>
      <dgm:t>
        <a:bodyPr/>
        <a:lstStyle/>
        <a:p>
          <a:endParaRPr lang="de-DE"/>
        </a:p>
      </dgm:t>
    </dgm:pt>
    <dgm:pt modelId="{D7147F3F-380D-47C6-B538-4CFFD167071D}" type="sibTrans" cxnId="{8ECA8B80-7290-4562-9C53-5A8B6C06A85A}">
      <dgm:prSet/>
      <dgm:spPr>
        <a:solidFill>
          <a:schemeClr val="tx2"/>
        </a:solidFill>
      </dgm:spPr>
      <dgm:t>
        <a:bodyPr/>
        <a:lstStyle/>
        <a:p>
          <a:endParaRPr lang="de-DE"/>
        </a:p>
      </dgm:t>
    </dgm:pt>
    <dgm:pt modelId="{300F78E1-F628-4B1E-A824-774BAD90C0B7}">
      <dgm:prSet phldrT="[Text]"/>
      <dgm:spPr/>
      <dgm:t>
        <a:bodyPr/>
        <a:lstStyle/>
        <a:p>
          <a:pPr algn="ctr"/>
          <a:r>
            <a:rPr lang="de-DE" dirty="0" smtClean="0"/>
            <a:t>Meldung an die Landesverteilstelle</a:t>
          </a:r>
          <a:endParaRPr lang="de-DE" dirty="0"/>
        </a:p>
      </dgm:t>
    </dgm:pt>
    <dgm:pt modelId="{E03C3305-F343-47D0-B0C4-D7352AA0DF39}" type="parTrans" cxnId="{29E02BED-9534-41CA-AC89-F293DF130CAD}">
      <dgm:prSet/>
      <dgm:spPr/>
      <dgm:t>
        <a:bodyPr/>
        <a:lstStyle/>
        <a:p>
          <a:endParaRPr lang="de-DE"/>
        </a:p>
      </dgm:t>
    </dgm:pt>
    <dgm:pt modelId="{968129D5-B4F6-4E3C-B349-60FB64882DF9}" type="sibTrans" cxnId="{29E02BED-9534-41CA-AC89-F293DF130CAD}">
      <dgm:prSet/>
      <dgm:spPr>
        <a:solidFill>
          <a:schemeClr val="tx2">
            <a:alpha val="77000"/>
          </a:schemeClr>
        </a:solidFill>
      </dgm:spPr>
      <dgm:t>
        <a:bodyPr/>
        <a:lstStyle/>
        <a:p>
          <a:endParaRPr lang="de-DE"/>
        </a:p>
      </dgm:t>
    </dgm:pt>
    <dgm:pt modelId="{6F5E02AD-5C31-48A8-8D47-31B08194F0B3}">
      <dgm:prSet phldrT="[Text]"/>
      <dgm:spPr/>
      <dgm:t>
        <a:bodyPr/>
        <a:lstStyle/>
        <a:p>
          <a:pPr algn="ctr"/>
          <a:r>
            <a:rPr lang="de-DE" dirty="0" smtClean="0"/>
            <a:t>Meldung an die Bundesverteilstelle (BVA)</a:t>
          </a:r>
          <a:endParaRPr lang="de-DE" dirty="0"/>
        </a:p>
      </dgm:t>
    </dgm:pt>
    <dgm:pt modelId="{FC61BFAD-3962-401F-ACE4-3D5E6ED55120}" type="parTrans" cxnId="{C52AB4A6-6630-42BF-B2AC-F62A7724E531}">
      <dgm:prSet/>
      <dgm:spPr/>
      <dgm:t>
        <a:bodyPr/>
        <a:lstStyle/>
        <a:p>
          <a:endParaRPr lang="de-DE"/>
        </a:p>
      </dgm:t>
    </dgm:pt>
    <dgm:pt modelId="{92796B70-0E50-4BB6-8C29-5F2C134DFFE8}" type="sibTrans" cxnId="{C52AB4A6-6630-42BF-B2AC-F62A7724E531}">
      <dgm:prSet/>
      <dgm:spPr>
        <a:solidFill>
          <a:schemeClr val="tx2">
            <a:alpha val="63000"/>
          </a:schemeClr>
        </a:solidFill>
      </dgm:spPr>
      <dgm:t>
        <a:bodyPr/>
        <a:lstStyle/>
        <a:p>
          <a:endParaRPr lang="de-DE"/>
        </a:p>
      </dgm:t>
    </dgm:pt>
    <dgm:pt modelId="{7AF4A04B-3C3F-400E-AF00-8937C962A8DB}">
      <dgm:prSet/>
      <dgm:spPr/>
      <dgm:t>
        <a:bodyPr/>
        <a:lstStyle/>
        <a:p>
          <a:pPr algn="ctr"/>
          <a:r>
            <a:rPr lang="de-DE" dirty="0" smtClean="0"/>
            <a:t>Meldung BVA an zuständige Landesverteilstelle</a:t>
          </a:r>
          <a:endParaRPr lang="de-DE" dirty="0"/>
        </a:p>
      </dgm:t>
    </dgm:pt>
    <dgm:pt modelId="{4F5056DF-6000-41C4-B091-154A9FBFA75C}" type="parTrans" cxnId="{354F1194-D2AC-41BE-AB88-178C879B5A50}">
      <dgm:prSet/>
      <dgm:spPr/>
      <dgm:t>
        <a:bodyPr/>
        <a:lstStyle/>
        <a:p>
          <a:endParaRPr lang="de-DE"/>
        </a:p>
      </dgm:t>
    </dgm:pt>
    <dgm:pt modelId="{8F1A94C6-E6B8-4437-BF3C-81A881DC4053}" type="sibTrans" cxnId="{354F1194-D2AC-41BE-AB88-178C879B5A50}">
      <dgm:prSet/>
      <dgm:spPr>
        <a:solidFill>
          <a:schemeClr val="tx2">
            <a:alpha val="50000"/>
          </a:schemeClr>
        </a:solidFill>
      </dgm:spPr>
      <dgm:t>
        <a:bodyPr/>
        <a:lstStyle/>
        <a:p>
          <a:endParaRPr lang="de-DE"/>
        </a:p>
      </dgm:t>
    </dgm:pt>
    <dgm:pt modelId="{489D3E9E-CEBB-4454-ADAC-24A726D394E4}">
      <dgm:prSet/>
      <dgm:spPr/>
      <dgm:t>
        <a:bodyPr/>
        <a:lstStyle/>
        <a:p>
          <a:pPr algn="ctr"/>
          <a:r>
            <a:rPr lang="de-DE" dirty="0" smtClean="0"/>
            <a:t>Zuweisung des UMF an Zuweisungsjugendamt durch Landesverteilstelle</a:t>
          </a:r>
          <a:endParaRPr lang="de-DE" dirty="0"/>
        </a:p>
      </dgm:t>
    </dgm:pt>
    <dgm:pt modelId="{CFE012EA-F433-4267-98B0-80BBA6A9A2DF}" type="parTrans" cxnId="{61A3AE8E-7275-4082-BE75-E647A247D75B}">
      <dgm:prSet/>
      <dgm:spPr/>
      <dgm:t>
        <a:bodyPr/>
        <a:lstStyle/>
        <a:p>
          <a:endParaRPr lang="de-DE"/>
        </a:p>
      </dgm:t>
    </dgm:pt>
    <dgm:pt modelId="{C5382F35-86CF-4B52-B4C6-8347F6D88ED5}" type="sibTrans" cxnId="{61A3AE8E-7275-4082-BE75-E647A247D75B}">
      <dgm:prSet/>
      <dgm:spPr/>
      <dgm:t>
        <a:bodyPr/>
        <a:lstStyle/>
        <a:p>
          <a:endParaRPr lang="de-DE"/>
        </a:p>
      </dgm:t>
    </dgm:pt>
    <dgm:pt modelId="{80B5770F-8CA2-4A10-B7B6-87B0E8C4F867}" type="pres">
      <dgm:prSet presAssocID="{E159D7D2-FF7B-48CE-9735-EC5C9F9AE535}" presName="outerComposite" presStyleCnt="0">
        <dgm:presLayoutVars>
          <dgm:chMax val="5"/>
          <dgm:dir/>
          <dgm:resizeHandles val="exact"/>
        </dgm:presLayoutVars>
      </dgm:prSet>
      <dgm:spPr/>
      <dgm:t>
        <a:bodyPr/>
        <a:lstStyle/>
        <a:p>
          <a:endParaRPr lang="de-DE"/>
        </a:p>
      </dgm:t>
    </dgm:pt>
    <dgm:pt modelId="{A81C3E88-CA0D-413E-BB61-E14C6540535B}" type="pres">
      <dgm:prSet presAssocID="{E159D7D2-FF7B-48CE-9735-EC5C9F9AE535}" presName="dummyMaxCanvas" presStyleCnt="0">
        <dgm:presLayoutVars/>
      </dgm:prSet>
      <dgm:spPr/>
    </dgm:pt>
    <dgm:pt modelId="{2A1AFAD5-223C-4324-9D74-9075CE102D78}" type="pres">
      <dgm:prSet presAssocID="{E159D7D2-FF7B-48CE-9735-EC5C9F9AE535}" presName="FiveNodes_1" presStyleLbl="node1" presStyleIdx="0" presStyleCnt="5" custScaleX="51310" custScaleY="135513" custLinFactY="200000" custLinFactNeighborX="-23235" custLinFactNeighborY="236100">
        <dgm:presLayoutVars>
          <dgm:bulletEnabled val="1"/>
        </dgm:presLayoutVars>
      </dgm:prSet>
      <dgm:spPr/>
      <dgm:t>
        <a:bodyPr/>
        <a:lstStyle/>
        <a:p>
          <a:endParaRPr lang="de-DE"/>
        </a:p>
      </dgm:t>
    </dgm:pt>
    <dgm:pt modelId="{4287071E-D6B9-434C-B6C5-6DB11F014DCD}" type="pres">
      <dgm:prSet presAssocID="{E159D7D2-FF7B-48CE-9735-EC5C9F9AE535}" presName="FiveNodes_2" presStyleLbl="node1" presStyleIdx="1" presStyleCnt="5" custScaleX="37025" custScaleY="130843" custLinFactNeighborX="-21195" custLinFactNeighborY="89034">
        <dgm:presLayoutVars>
          <dgm:bulletEnabled val="1"/>
        </dgm:presLayoutVars>
      </dgm:prSet>
      <dgm:spPr/>
      <dgm:t>
        <a:bodyPr/>
        <a:lstStyle/>
        <a:p>
          <a:endParaRPr lang="de-DE"/>
        </a:p>
      </dgm:t>
    </dgm:pt>
    <dgm:pt modelId="{C31EE282-174C-4AB1-9FF5-A3E6CEA29A92}" type="pres">
      <dgm:prSet presAssocID="{E159D7D2-FF7B-48CE-9735-EC5C9F9AE535}" presName="FiveNodes_3" presStyleLbl="node1" presStyleIdx="2" presStyleCnt="5" custScaleX="48144" custScaleY="100001" custLinFactY="-100000" custLinFactNeighborX="3123" custLinFactNeighborY="-126725">
        <dgm:presLayoutVars>
          <dgm:bulletEnabled val="1"/>
        </dgm:presLayoutVars>
      </dgm:prSet>
      <dgm:spPr/>
      <dgm:t>
        <a:bodyPr/>
        <a:lstStyle/>
        <a:p>
          <a:endParaRPr lang="de-DE"/>
        </a:p>
      </dgm:t>
    </dgm:pt>
    <dgm:pt modelId="{D9219A1C-A659-437D-82F8-20E785AFFA07}" type="pres">
      <dgm:prSet presAssocID="{E159D7D2-FF7B-48CE-9735-EC5C9F9AE535}" presName="FiveNodes_4" presStyleLbl="node1" presStyleIdx="3" presStyleCnt="5" custScaleX="37851" custScaleY="130841" custLinFactY="-38745" custLinFactNeighborX="23113" custLinFactNeighborY="-100000">
        <dgm:presLayoutVars>
          <dgm:bulletEnabled val="1"/>
        </dgm:presLayoutVars>
      </dgm:prSet>
      <dgm:spPr/>
      <dgm:t>
        <a:bodyPr/>
        <a:lstStyle/>
        <a:p>
          <a:endParaRPr lang="de-DE"/>
        </a:p>
      </dgm:t>
    </dgm:pt>
    <dgm:pt modelId="{703FE1A1-1119-4BAA-BD68-177BA3FC1CF1}" type="pres">
      <dgm:prSet presAssocID="{E159D7D2-FF7B-48CE-9735-EC5C9F9AE535}" presName="FiveNodes_5" presStyleLbl="node1" presStyleIdx="4" presStyleCnt="5" custScaleX="47534" custScaleY="139721" custLinFactNeighborX="27147" custLinFactNeighborY="-17352">
        <dgm:presLayoutVars>
          <dgm:bulletEnabled val="1"/>
        </dgm:presLayoutVars>
      </dgm:prSet>
      <dgm:spPr/>
      <dgm:t>
        <a:bodyPr/>
        <a:lstStyle/>
        <a:p>
          <a:endParaRPr lang="de-DE"/>
        </a:p>
      </dgm:t>
    </dgm:pt>
    <dgm:pt modelId="{D0A6D93F-6287-40A6-ADDD-160B708625BB}" type="pres">
      <dgm:prSet presAssocID="{E159D7D2-FF7B-48CE-9735-EC5C9F9AE535}" presName="FiveConn_1-2" presStyleLbl="fgAccFollowNode1" presStyleIdx="0" presStyleCnt="4" custAng="12679504" custLinFactX="-393726" custLinFactY="199666" custLinFactNeighborX="-400000" custLinFactNeighborY="200000">
        <dgm:presLayoutVars>
          <dgm:bulletEnabled val="1"/>
        </dgm:presLayoutVars>
      </dgm:prSet>
      <dgm:spPr/>
      <dgm:t>
        <a:bodyPr/>
        <a:lstStyle/>
        <a:p>
          <a:endParaRPr lang="de-DE"/>
        </a:p>
      </dgm:t>
    </dgm:pt>
    <dgm:pt modelId="{A032F41C-F150-4666-BF4D-116748876655}" type="pres">
      <dgm:prSet presAssocID="{E159D7D2-FF7B-48CE-9735-EC5C9F9AE535}" presName="FiveConn_2-3" presStyleLbl="fgAccFollowNode1" presStyleIdx="1" presStyleCnt="4" custAng="13657124" custLinFactX="-364807" custLinFactY="-35736" custLinFactNeighborX="-400000" custLinFactNeighborY="-100000">
        <dgm:presLayoutVars>
          <dgm:bulletEnabled val="1"/>
        </dgm:presLayoutVars>
      </dgm:prSet>
      <dgm:spPr/>
      <dgm:t>
        <a:bodyPr/>
        <a:lstStyle/>
        <a:p>
          <a:endParaRPr lang="de-DE"/>
        </a:p>
      </dgm:t>
    </dgm:pt>
    <dgm:pt modelId="{ADC24E4E-D0BD-421A-9AC2-0C675F5F5023}" type="pres">
      <dgm:prSet presAssocID="{E159D7D2-FF7B-48CE-9735-EC5C9F9AE535}" presName="FiveConn_3-4" presStyleLbl="fgAccFollowNode1" presStyleIdx="2" presStyleCnt="4" custAng="19910731" custLinFactX="-100000" custLinFactY="-100000" custLinFactNeighborX="-163046" custLinFactNeighborY="-191231">
        <dgm:presLayoutVars>
          <dgm:bulletEnabled val="1"/>
        </dgm:presLayoutVars>
      </dgm:prSet>
      <dgm:spPr/>
      <dgm:t>
        <a:bodyPr/>
        <a:lstStyle/>
        <a:p>
          <a:endParaRPr lang="de-DE"/>
        </a:p>
      </dgm:t>
    </dgm:pt>
    <dgm:pt modelId="{FAFA6081-6F28-4D41-A387-5E83FF0E17E7}" type="pres">
      <dgm:prSet presAssocID="{E159D7D2-FF7B-48CE-9735-EC5C9F9AE535}" presName="FiveConn_4-5" presStyleLbl="fgAccFollowNode1" presStyleIdx="3" presStyleCnt="4" custAng="19869630" custLinFactX="-100000" custLinFactY="-16508" custLinFactNeighborX="-186336" custLinFactNeighborY="-100000">
        <dgm:presLayoutVars>
          <dgm:bulletEnabled val="1"/>
        </dgm:presLayoutVars>
      </dgm:prSet>
      <dgm:spPr/>
      <dgm:t>
        <a:bodyPr/>
        <a:lstStyle/>
        <a:p>
          <a:endParaRPr lang="de-DE"/>
        </a:p>
      </dgm:t>
    </dgm:pt>
    <dgm:pt modelId="{78D6D3BE-B8B4-4EAA-B3E8-9D64CAB0AD8D}" type="pres">
      <dgm:prSet presAssocID="{E159D7D2-FF7B-48CE-9735-EC5C9F9AE535}" presName="FiveNodes_1_text" presStyleLbl="node1" presStyleIdx="4" presStyleCnt="5">
        <dgm:presLayoutVars>
          <dgm:bulletEnabled val="1"/>
        </dgm:presLayoutVars>
      </dgm:prSet>
      <dgm:spPr/>
      <dgm:t>
        <a:bodyPr/>
        <a:lstStyle/>
        <a:p>
          <a:endParaRPr lang="de-DE"/>
        </a:p>
      </dgm:t>
    </dgm:pt>
    <dgm:pt modelId="{92D9C5A8-B6B3-41BC-83A1-90B62C38E189}" type="pres">
      <dgm:prSet presAssocID="{E159D7D2-FF7B-48CE-9735-EC5C9F9AE535}" presName="FiveNodes_2_text" presStyleLbl="node1" presStyleIdx="4" presStyleCnt="5">
        <dgm:presLayoutVars>
          <dgm:bulletEnabled val="1"/>
        </dgm:presLayoutVars>
      </dgm:prSet>
      <dgm:spPr/>
      <dgm:t>
        <a:bodyPr/>
        <a:lstStyle/>
        <a:p>
          <a:endParaRPr lang="de-DE"/>
        </a:p>
      </dgm:t>
    </dgm:pt>
    <dgm:pt modelId="{60EA7571-E329-4F58-9E71-CF9A4F4EB734}" type="pres">
      <dgm:prSet presAssocID="{E159D7D2-FF7B-48CE-9735-EC5C9F9AE535}" presName="FiveNodes_3_text" presStyleLbl="node1" presStyleIdx="4" presStyleCnt="5">
        <dgm:presLayoutVars>
          <dgm:bulletEnabled val="1"/>
        </dgm:presLayoutVars>
      </dgm:prSet>
      <dgm:spPr/>
      <dgm:t>
        <a:bodyPr/>
        <a:lstStyle/>
        <a:p>
          <a:endParaRPr lang="de-DE"/>
        </a:p>
      </dgm:t>
    </dgm:pt>
    <dgm:pt modelId="{B86BD1EB-E193-437A-AC37-AFA23BBF4190}" type="pres">
      <dgm:prSet presAssocID="{E159D7D2-FF7B-48CE-9735-EC5C9F9AE535}" presName="FiveNodes_4_text" presStyleLbl="node1" presStyleIdx="4" presStyleCnt="5">
        <dgm:presLayoutVars>
          <dgm:bulletEnabled val="1"/>
        </dgm:presLayoutVars>
      </dgm:prSet>
      <dgm:spPr/>
      <dgm:t>
        <a:bodyPr/>
        <a:lstStyle/>
        <a:p>
          <a:endParaRPr lang="de-DE"/>
        </a:p>
      </dgm:t>
    </dgm:pt>
    <dgm:pt modelId="{0116D421-C8D2-4D8D-9039-601A14CD1A59}" type="pres">
      <dgm:prSet presAssocID="{E159D7D2-FF7B-48CE-9735-EC5C9F9AE535}" presName="FiveNodes_5_text" presStyleLbl="node1" presStyleIdx="4" presStyleCnt="5">
        <dgm:presLayoutVars>
          <dgm:bulletEnabled val="1"/>
        </dgm:presLayoutVars>
      </dgm:prSet>
      <dgm:spPr/>
      <dgm:t>
        <a:bodyPr/>
        <a:lstStyle/>
        <a:p>
          <a:endParaRPr lang="de-DE"/>
        </a:p>
      </dgm:t>
    </dgm:pt>
  </dgm:ptLst>
  <dgm:cxnLst>
    <dgm:cxn modelId="{9BD05E34-E1F1-4F4A-9808-0F99285A67CC}" type="presOf" srcId="{300F78E1-F628-4B1E-A824-774BAD90C0B7}" destId="{92D9C5A8-B6B3-41BC-83A1-90B62C38E189}" srcOrd="1" destOrd="0" presId="urn:microsoft.com/office/officeart/2005/8/layout/vProcess5"/>
    <dgm:cxn modelId="{8ECA8B80-7290-4562-9C53-5A8B6C06A85A}" srcId="{E159D7D2-FF7B-48CE-9735-EC5C9F9AE535}" destId="{9F7CDCCB-EA28-4D73-A0BF-D467397523DB}" srcOrd="0" destOrd="0" parTransId="{73A14BCE-F16C-479E-82C3-3854747C4804}" sibTransId="{D7147F3F-380D-47C6-B538-4CFFD167071D}"/>
    <dgm:cxn modelId="{354F1194-D2AC-41BE-AB88-178C879B5A50}" srcId="{E159D7D2-FF7B-48CE-9735-EC5C9F9AE535}" destId="{7AF4A04B-3C3F-400E-AF00-8937C962A8DB}" srcOrd="3" destOrd="0" parTransId="{4F5056DF-6000-41C4-B091-154A9FBFA75C}" sibTransId="{8F1A94C6-E6B8-4437-BF3C-81A881DC4053}"/>
    <dgm:cxn modelId="{CCCB0A51-8D43-4EBF-87DC-396C3D76BFED}" type="presOf" srcId="{489D3E9E-CEBB-4454-ADAC-24A726D394E4}" destId="{0116D421-C8D2-4D8D-9039-601A14CD1A59}" srcOrd="1" destOrd="0" presId="urn:microsoft.com/office/officeart/2005/8/layout/vProcess5"/>
    <dgm:cxn modelId="{AFC5F783-4F78-4745-BFED-8B3A008370AB}" type="presOf" srcId="{968129D5-B4F6-4E3C-B349-60FB64882DF9}" destId="{A032F41C-F150-4666-BF4D-116748876655}" srcOrd="0" destOrd="0" presId="urn:microsoft.com/office/officeart/2005/8/layout/vProcess5"/>
    <dgm:cxn modelId="{C52AB4A6-6630-42BF-B2AC-F62A7724E531}" srcId="{E159D7D2-FF7B-48CE-9735-EC5C9F9AE535}" destId="{6F5E02AD-5C31-48A8-8D47-31B08194F0B3}" srcOrd="2" destOrd="0" parTransId="{FC61BFAD-3962-401F-ACE4-3D5E6ED55120}" sibTransId="{92796B70-0E50-4BB6-8C29-5F2C134DFFE8}"/>
    <dgm:cxn modelId="{B19D9179-46E3-4975-AF34-CBB2D17A8212}" type="presOf" srcId="{489D3E9E-CEBB-4454-ADAC-24A726D394E4}" destId="{703FE1A1-1119-4BAA-BD68-177BA3FC1CF1}" srcOrd="0" destOrd="0" presId="urn:microsoft.com/office/officeart/2005/8/layout/vProcess5"/>
    <dgm:cxn modelId="{61A3AE8E-7275-4082-BE75-E647A247D75B}" srcId="{E159D7D2-FF7B-48CE-9735-EC5C9F9AE535}" destId="{489D3E9E-CEBB-4454-ADAC-24A726D394E4}" srcOrd="4" destOrd="0" parTransId="{CFE012EA-F433-4267-98B0-80BBA6A9A2DF}" sibTransId="{C5382F35-86CF-4B52-B4C6-8347F6D88ED5}"/>
    <dgm:cxn modelId="{6D877A74-EE26-45BE-A6B3-A9797C51CEA8}" type="presOf" srcId="{9F7CDCCB-EA28-4D73-A0BF-D467397523DB}" destId="{78D6D3BE-B8B4-4EAA-B3E8-9D64CAB0AD8D}" srcOrd="1" destOrd="0" presId="urn:microsoft.com/office/officeart/2005/8/layout/vProcess5"/>
    <dgm:cxn modelId="{48595B2B-5E58-4773-814A-451CC3651609}" type="presOf" srcId="{E159D7D2-FF7B-48CE-9735-EC5C9F9AE535}" destId="{80B5770F-8CA2-4A10-B7B6-87B0E8C4F867}" srcOrd="0" destOrd="0" presId="urn:microsoft.com/office/officeart/2005/8/layout/vProcess5"/>
    <dgm:cxn modelId="{9424C2E4-F201-4E6B-9DAA-8380D7AC2822}" type="presOf" srcId="{92796B70-0E50-4BB6-8C29-5F2C134DFFE8}" destId="{ADC24E4E-D0BD-421A-9AC2-0C675F5F5023}" srcOrd="0" destOrd="0" presId="urn:microsoft.com/office/officeart/2005/8/layout/vProcess5"/>
    <dgm:cxn modelId="{476119A6-FC06-4C86-814C-3DE9C3B785CD}" type="presOf" srcId="{D7147F3F-380D-47C6-B538-4CFFD167071D}" destId="{D0A6D93F-6287-40A6-ADDD-160B708625BB}" srcOrd="0" destOrd="0" presId="urn:microsoft.com/office/officeart/2005/8/layout/vProcess5"/>
    <dgm:cxn modelId="{B6BB2EA8-5B65-45C9-A5A1-7DA03223316A}" type="presOf" srcId="{7AF4A04B-3C3F-400E-AF00-8937C962A8DB}" destId="{D9219A1C-A659-437D-82F8-20E785AFFA07}" srcOrd="0" destOrd="0" presId="urn:microsoft.com/office/officeart/2005/8/layout/vProcess5"/>
    <dgm:cxn modelId="{4634A88C-8997-4CAC-A450-9E0E15F6113C}" type="presOf" srcId="{6F5E02AD-5C31-48A8-8D47-31B08194F0B3}" destId="{60EA7571-E329-4F58-9E71-CF9A4F4EB734}" srcOrd="1" destOrd="0" presId="urn:microsoft.com/office/officeart/2005/8/layout/vProcess5"/>
    <dgm:cxn modelId="{5B2794C6-4E61-40BF-82F3-B10C11889A55}" type="presOf" srcId="{7AF4A04B-3C3F-400E-AF00-8937C962A8DB}" destId="{B86BD1EB-E193-437A-AC37-AFA23BBF4190}" srcOrd="1" destOrd="0" presId="urn:microsoft.com/office/officeart/2005/8/layout/vProcess5"/>
    <dgm:cxn modelId="{94B84C15-84C3-4B19-9383-6FA18561FAF9}" type="presOf" srcId="{9F7CDCCB-EA28-4D73-A0BF-D467397523DB}" destId="{2A1AFAD5-223C-4324-9D74-9075CE102D78}" srcOrd="0" destOrd="0" presId="urn:microsoft.com/office/officeart/2005/8/layout/vProcess5"/>
    <dgm:cxn modelId="{29E02BED-9534-41CA-AC89-F293DF130CAD}" srcId="{E159D7D2-FF7B-48CE-9735-EC5C9F9AE535}" destId="{300F78E1-F628-4B1E-A824-774BAD90C0B7}" srcOrd="1" destOrd="0" parTransId="{E03C3305-F343-47D0-B0C4-D7352AA0DF39}" sibTransId="{968129D5-B4F6-4E3C-B349-60FB64882DF9}"/>
    <dgm:cxn modelId="{EF0C6A0D-ABC9-41AD-B417-32545DE81E07}" type="presOf" srcId="{8F1A94C6-E6B8-4437-BF3C-81A881DC4053}" destId="{FAFA6081-6F28-4D41-A387-5E83FF0E17E7}" srcOrd="0" destOrd="0" presId="urn:microsoft.com/office/officeart/2005/8/layout/vProcess5"/>
    <dgm:cxn modelId="{757007B2-EECB-4100-B80D-935031BD591B}" type="presOf" srcId="{300F78E1-F628-4B1E-A824-774BAD90C0B7}" destId="{4287071E-D6B9-434C-B6C5-6DB11F014DCD}" srcOrd="0" destOrd="0" presId="urn:microsoft.com/office/officeart/2005/8/layout/vProcess5"/>
    <dgm:cxn modelId="{9EA2930D-E054-4294-B795-2862075574E3}" type="presOf" srcId="{6F5E02AD-5C31-48A8-8D47-31B08194F0B3}" destId="{C31EE282-174C-4AB1-9FF5-A3E6CEA29A92}" srcOrd="0" destOrd="0" presId="urn:microsoft.com/office/officeart/2005/8/layout/vProcess5"/>
    <dgm:cxn modelId="{094587BD-9881-4464-89C2-E11982761225}" type="presParOf" srcId="{80B5770F-8CA2-4A10-B7B6-87B0E8C4F867}" destId="{A81C3E88-CA0D-413E-BB61-E14C6540535B}" srcOrd="0" destOrd="0" presId="urn:microsoft.com/office/officeart/2005/8/layout/vProcess5"/>
    <dgm:cxn modelId="{C36DEC7A-E58A-4975-A24E-473D2FE1F10E}" type="presParOf" srcId="{80B5770F-8CA2-4A10-B7B6-87B0E8C4F867}" destId="{2A1AFAD5-223C-4324-9D74-9075CE102D78}" srcOrd="1" destOrd="0" presId="urn:microsoft.com/office/officeart/2005/8/layout/vProcess5"/>
    <dgm:cxn modelId="{5FEE3F85-2BAD-4E4D-BAD4-12C86C173C30}" type="presParOf" srcId="{80B5770F-8CA2-4A10-B7B6-87B0E8C4F867}" destId="{4287071E-D6B9-434C-B6C5-6DB11F014DCD}" srcOrd="2" destOrd="0" presId="urn:microsoft.com/office/officeart/2005/8/layout/vProcess5"/>
    <dgm:cxn modelId="{36B84501-BE7A-4738-BBC7-957C79865389}" type="presParOf" srcId="{80B5770F-8CA2-4A10-B7B6-87B0E8C4F867}" destId="{C31EE282-174C-4AB1-9FF5-A3E6CEA29A92}" srcOrd="3" destOrd="0" presId="urn:microsoft.com/office/officeart/2005/8/layout/vProcess5"/>
    <dgm:cxn modelId="{B8BD1600-D625-4007-8A54-2BC0CB23B1C5}" type="presParOf" srcId="{80B5770F-8CA2-4A10-B7B6-87B0E8C4F867}" destId="{D9219A1C-A659-437D-82F8-20E785AFFA07}" srcOrd="4" destOrd="0" presId="urn:microsoft.com/office/officeart/2005/8/layout/vProcess5"/>
    <dgm:cxn modelId="{46B75325-1CBF-4D9A-8508-BEF0AB59CEDD}" type="presParOf" srcId="{80B5770F-8CA2-4A10-B7B6-87B0E8C4F867}" destId="{703FE1A1-1119-4BAA-BD68-177BA3FC1CF1}" srcOrd="5" destOrd="0" presId="urn:microsoft.com/office/officeart/2005/8/layout/vProcess5"/>
    <dgm:cxn modelId="{5704C4F9-7835-47F0-97A9-5EFD7FC48D33}" type="presParOf" srcId="{80B5770F-8CA2-4A10-B7B6-87B0E8C4F867}" destId="{D0A6D93F-6287-40A6-ADDD-160B708625BB}" srcOrd="6" destOrd="0" presId="urn:microsoft.com/office/officeart/2005/8/layout/vProcess5"/>
    <dgm:cxn modelId="{010A8CB6-F827-4C90-8701-C8E4DD06AAAA}" type="presParOf" srcId="{80B5770F-8CA2-4A10-B7B6-87B0E8C4F867}" destId="{A032F41C-F150-4666-BF4D-116748876655}" srcOrd="7" destOrd="0" presId="urn:microsoft.com/office/officeart/2005/8/layout/vProcess5"/>
    <dgm:cxn modelId="{C27CA16F-DCE5-4089-9BC5-6EBDA39701A4}" type="presParOf" srcId="{80B5770F-8CA2-4A10-B7B6-87B0E8C4F867}" destId="{ADC24E4E-D0BD-421A-9AC2-0C675F5F5023}" srcOrd="8" destOrd="0" presId="urn:microsoft.com/office/officeart/2005/8/layout/vProcess5"/>
    <dgm:cxn modelId="{8741F557-EA42-4BC8-A218-E459C3E8A20F}" type="presParOf" srcId="{80B5770F-8CA2-4A10-B7B6-87B0E8C4F867}" destId="{FAFA6081-6F28-4D41-A387-5E83FF0E17E7}" srcOrd="9" destOrd="0" presId="urn:microsoft.com/office/officeart/2005/8/layout/vProcess5"/>
    <dgm:cxn modelId="{B1731A22-BBAC-48A8-89EA-14D1115F4249}" type="presParOf" srcId="{80B5770F-8CA2-4A10-B7B6-87B0E8C4F867}" destId="{78D6D3BE-B8B4-4EAA-B3E8-9D64CAB0AD8D}" srcOrd="10" destOrd="0" presId="urn:microsoft.com/office/officeart/2005/8/layout/vProcess5"/>
    <dgm:cxn modelId="{FE026119-7E83-4746-830F-ACFC68D50C47}" type="presParOf" srcId="{80B5770F-8CA2-4A10-B7B6-87B0E8C4F867}" destId="{92D9C5A8-B6B3-41BC-83A1-90B62C38E189}" srcOrd="11" destOrd="0" presId="urn:microsoft.com/office/officeart/2005/8/layout/vProcess5"/>
    <dgm:cxn modelId="{72C3E155-BB83-4A3F-B560-D3FAA4ACE0A9}" type="presParOf" srcId="{80B5770F-8CA2-4A10-B7B6-87B0E8C4F867}" destId="{60EA7571-E329-4F58-9E71-CF9A4F4EB734}" srcOrd="12" destOrd="0" presId="urn:microsoft.com/office/officeart/2005/8/layout/vProcess5"/>
    <dgm:cxn modelId="{52DFA3CD-9D6B-40C0-AD42-7A747A6337B7}" type="presParOf" srcId="{80B5770F-8CA2-4A10-B7B6-87B0E8C4F867}" destId="{B86BD1EB-E193-437A-AC37-AFA23BBF4190}" srcOrd="13" destOrd="0" presId="urn:microsoft.com/office/officeart/2005/8/layout/vProcess5"/>
    <dgm:cxn modelId="{D6C57E88-F91B-4C94-8622-3AF11B43BD1E}" type="presParOf" srcId="{80B5770F-8CA2-4A10-B7B6-87B0E8C4F867}" destId="{0116D421-C8D2-4D8D-9039-601A14CD1A59}" srcOrd="14"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CC0CC7-7426-4F6D-9437-227250519B53}" type="doc">
      <dgm:prSet loTypeId="urn:microsoft.com/office/officeart/2005/8/layout/vProcess5" loCatId="process" qsTypeId="urn:microsoft.com/office/officeart/2005/8/quickstyle/3d6" qsCatId="3D" csTypeId="urn:microsoft.com/office/officeart/2005/8/colors/accent5_5" csCatId="accent5" phldr="1"/>
      <dgm:spPr>
        <a:scene3d>
          <a:camera prst="orthographicFront" zoom="92000">
            <a:rot lat="0" lon="0" rev="0"/>
          </a:camera>
          <a:lightRig rig="balanced" dir="t">
            <a:rot lat="0" lon="0" rev="8700000"/>
          </a:lightRig>
        </a:scene3d>
      </dgm:spPr>
      <dgm:t>
        <a:bodyPr/>
        <a:lstStyle/>
        <a:p>
          <a:endParaRPr lang="de-DE"/>
        </a:p>
      </dgm:t>
    </dgm:pt>
    <dgm:pt modelId="{6E6CE250-76EF-49CB-9FC5-090D44F6B643}">
      <dgm:prSet phldrT="[Text]" custT="1"/>
      <dgm:spPr>
        <a:scene3d>
          <a:camera prst="orthographicFront" zoom="92000">
            <a:rot lat="0" lon="0" rev="0"/>
          </a:camera>
          <a:lightRig rig="balanced" dir="t">
            <a:rot lat="0" lon="0" rev="8700000"/>
          </a:lightRig>
        </a:scene3d>
        <a:sp3d>
          <a:bevelT prst="relaxedInset"/>
        </a:sp3d>
      </dgm:spPr>
      <dgm:t>
        <a:bodyPr/>
        <a:lstStyle/>
        <a:p>
          <a:r>
            <a:rPr lang="de-DE" sz="1800" b="1" dirty="0" smtClean="0">
              <a:solidFill>
                <a:schemeClr val="tx1">
                  <a:lumMod val="65000"/>
                  <a:lumOff val="35000"/>
                </a:schemeClr>
              </a:solidFill>
            </a:rPr>
            <a:t>    Alterseinschätzung</a:t>
          </a:r>
          <a:endParaRPr lang="de-DE" sz="1800" b="1" dirty="0">
            <a:solidFill>
              <a:schemeClr val="tx1">
                <a:lumMod val="65000"/>
                <a:lumOff val="35000"/>
              </a:schemeClr>
            </a:solidFill>
          </a:endParaRPr>
        </a:p>
      </dgm:t>
    </dgm:pt>
    <dgm:pt modelId="{E3ADDE80-EA14-47CF-A978-FAEC557D83CA}" type="parTrans" cxnId="{0965BBDF-FD0B-46C4-9096-66C7142A99E1}">
      <dgm:prSet/>
      <dgm:spPr/>
      <dgm:t>
        <a:bodyPr/>
        <a:lstStyle/>
        <a:p>
          <a:endParaRPr lang="de-DE" sz="1800" b="1">
            <a:solidFill>
              <a:schemeClr val="tx1">
                <a:lumMod val="65000"/>
                <a:lumOff val="35000"/>
              </a:schemeClr>
            </a:solidFill>
          </a:endParaRPr>
        </a:p>
      </dgm:t>
    </dgm:pt>
    <dgm:pt modelId="{7B2FA8B6-B377-47FE-9230-E7A97AF03A18}" type="sibTrans" cxnId="{0965BBDF-FD0B-46C4-9096-66C7142A99E1}">
      <dgm:prSet custT="1"/>
      <dgm:spPr>
        <a:scene3d>
          <a:camera prst="orthographicFront" zoom="92000">
            <a:rot lat="0" lon="0" rev="0"/>
          </a:camera>
          <a:lightRig rig="balanced" dir="t">
            <a:rot lat="0" lon="0" rev="8700000"/>
          </a:lightRig>
        </a:scene3d>
        <a:sp3d z="50080">
          <a:bevelT w="190500" h="38100" prst="relaxedInset"/>
        </a:sp3d>
      </dgm:spPr>
      <dgm:t>
        <a:bodyPr/>
        <a:lstStyle/>
        <a:p>
          <a:endParaRPr lang="de-DE" sz="1800" b="1">
            <a:solidFill>
              <a:schemeClr val="tx1">
                <a:lumMod val="65000"/>
                <a:lumOff val="35000"/>
              </a:schemeClr>
            </a:solidFill>
          </a:endParaRPr>
        </a:p>
      </dgm:t>
    </dgm:pt>
    <dgm:pt modelId="{AF40E973-5887-4B76-AB30-640D4BBCB0FE}">
      <dgm:prSet phldrT="[Text]" custT="1"/>
      <dgm:spPr>
        <a:scene3d>
          <a:camera prst="orthographicFront" zoom="92000">
            <a:rot lat="0" lon="0" rev="0"/>
          </a:camera>
          <a:lightRig rig="balanced" dir="t">
            <a:rot lat="0" lon="0" rev="8700000"/>
          </a:lightRig>
        </a:scene3d>
        <a:sp3d>
          <a:bevelT prst="relaxedInset"/>
        </a:sp3d>
      </dgm:spPr>
      <dgm:t>
        <a:bodyPr/>
        <a:lstStyle/>
        <a:p>
          <a:r>
            <a:rPr lang="de-DE" sz="1800" b="1" dirty="0" smtClean="0">
              <a:solidFill>
                <a:schemeClr val="tx1">
                  <a:lumMod val="65000"/>
                  <a:lumOff val="35000"/>
                </a:schemeClr>
              </a:solidFill>
            </a:rPr>
            <a:t>    Inobhutnahme/Antrag auf Bestellung   	eines Vormunds für die 	Minderjährigen</a:t>
          </a:r>
          <a:endParaRPr lang="de-DE" sz="1800" b="1" dirty="0">
            <a:solidFill>
              <a:schemeClr val="tx1">
                <a:lumMod val="65000"/>
                <a:lumOff val="35000"/>
              </a:schemeClr>
            </a:solidFill>
          </a:endParaRPr>
        </a:p>
      </dgm:t>
    </dgm:pt>
    <dgm:pt modelId="{4492D3C0-9BF7-49D5-B3F5-12CB62C194D8}" type="parTrans" cxnId="{6E34328A-DED7-4729-AC78-14600B36E61A}">
      <dgm:prSet/>
      <dgm:spPr/>
      <dgm:t>
        <a:bodyPr/>
        <a:lstStyle/>
        <a:p>
          <a:endParaRPr lang="de-DE" sz="1800" b="1">
            <a:solidFill>
              <a:schemeClr val="tx1">
                <a:lumMod val="65000"/>
                <a:lumOff val="35000"/>
              </a:schemeClr>
            </a:solidFill>
          </a:endParaRPr>
        </a:p>
      </dgm:t>
    </dgm:pt>
    <dgm:pt modelId="{B9E2B309-EF8A-44C9-91D2-FE33531482A2}" type="sibTrans" cxnId="{6E34328A-DED7-4729-AC78-14600B36E61A}">
      <dgm:prSet custT="1"/>
      <dgm:spPr>
        <a:scene3d>
          <a:camera prst="orthographicFront" zoom="92000">
            <a:rot lat="0" lon="0" rev="0"/>
          </a:camera>
          <a:lightRig rig="balanced" dir="t">
            <a:rot lat="0" lon="0" rev="8700000"/>
          </a:lightRig>
        </a:scene3d>
        <a:sp3d z="50080">
          <a:bevelT w="190500" h="38100" prst="relaxedInset"/>
        </a:sp3d>
      </dgm:spPr>
      <dgm:t>
        <a:bodyPr/>
        <a:lstStyle/>
        <a:p>
          <a:endParaRPr lang="de-DE" sz="1800" b="1">
            <a:solidFill>
              <a:schemeClr val="tx1">
                <a:lumMod val="65000"/>
                <a:lumOff val="35000"/>
              </a:schemeClr>
            </a:solidFill>
          </a:endParaRPr>
        </a:p>
      </dgm:t>
    </dgm:pt>
    <dgm:pt modelId="{8475C5B5-FA19-4E16-A5A3-CFF5AD10A3FF}">
      <dgm:prSet phldrT="[Text]" custT="1"/>
      <dgm:spPr>
        <a:scene3d>
          <a:camera prst="orthographicFront" zoom="92000">
            <a:rot lat="0" lon="0" rev="0"/>
          </a:camera>
          <a:lightRig rig="balanced" dir="t">
            <a:rot lat="0" lon="0" rev="8700000"/>
          </a:lightRig>
        </a:scene3d>
        <a:sp3d>
          <a:bevelT prst="relaxedInset"/>
        </a:sp3d>
      </dgm:spPr>
      <dgm:t>
        <a:bodyPr/>
        <a:lstStyle/>
        <a:p>
          <a:r>
            <a:rPr lang="de-DE" sz="1800" b="1" dirty="0" smtClean="0">
              <a:solidFill>
                <a:schemeClr val="tx1">
                  <a:lumMod val="65000"/>
                  <a:lumOff val="35000"/>
                </a:schemeClr>
              </a:solidFill>
            </a:rPr>
            <a:t>    Clearingverfahren</a:t>
          </a:r>
        </a:p>
        <a:p>
          <a:r>
            <a:rPr lang="de-DE" sz="1800" b="1" dirty="0" smtClean="0">
              <a:solidFill>
                <a:schemeClr val="tx1">
                  <a:lumMod val="65000"/>
                  <a:lumOff val="35000"/>
                </a:schemeClr>
              </a:solidFill>
            </a:rPr>
            <a:t>    (Fortsetzung)</a:t>
          </a:r>
          <a:endParaRPr lang="de-DE" sz="1800" b="1" dirty="0">
            <a:solidFill>
              <a:schemeClr val="tx1">
                <a:lumMod val="65000"/>
                <a:lumOff val="35000"/>
              </a:schemeClr>
            </a:solidFill>
          </a:endParaRPr>
        </a:p>
      </dgm:t>
    </dgm:pt>
    <dgm:pt modelId="{5C95AD3B-9057-4C18-AF1D-B6B73C777202}" type="parTrans" cxnId="{4A45EB5E-46C0-4FC8-9867-922FC6CE527B}">
      <dgm:prSet/>
      <dgm:spPr/>
      <dgm:t>
        <a:bodyPr/>
        <a:lstStyle/>
        <a:p>
          <a:endParaRPr lang="de-DE" sz="1800" b="1">
            <a:solidFill>
              <a:schemeClr val="tx1">
                <a:lumMod val="65000"/>
                <a:lumOff val="35000"/>
              </a:schemeClr>
            </a:solidFill>
          </a:endParaRPr>
        </a:p>
      </dgm:t>
    </dgm:pt>
    <dgm:pt modelId="{594836F3-236C-4A51-8749-6CC49B9C7EA7}" type="sibTrans" cxnId="{4A45EB5E-46C0-4FC8-9867-922FC6CE527B}">
      <dgm:prSet custT="1"/>
      <dgm:spPr>
        <a:scene3d>
          <a:camera prst="orthographicFront" zoom="92000">
            <a:rot lat="0" lon="0" rev="0"/>
          </a:camera>
          <a:lightRig rig="balanced" dir="t">
            <a:rot lat="0" lon="0" rev="8700000"/>
          </a:lightRig>
        </a:scene3d>
        <a:sp3d z="50080">
          <a:bevelT w="190500" h="38100" prst="relaxedInset"/>
        </a:sp3d>
      </dgm:spPr>
      <dgm:t>
        <a:bodyPr/>
        <a:lstStyle/>
        <a:p>
          <a:endParaRPr lang="de-DE" sz="1800" b="1">
            <a:solidFill>
              <a:schemeClr val="tx1">
                <a:lumMod val="65000"/>
                <a:lumOff val="35000"/>
              </a:schemeClr>
            </a:solidFill>
          </a:endParaRPr>
        </a:p>
      </dgm:t>
    </dgm:pt>
    <dgm:pt modelId="{3C2F669A-61AA-4CF7-9C46-252F335F263A}">
      <dgm:prSet phldrT="[Text]" custT="1"/>
      <dgm:spPr>
        <a:scene3d>
          <a:camera prst="orthographicFront" zoom="92000">
            <a:rot lat="0" lon="0" rev="0"/>
          </a:camera>
          <a:lightRig rig="balanced" dir="t">
            <a:rot lat="0" lon="0" rev="8700000"/>
          </a:lightRig>
        </a:scene3d>
        <a:sp3d>
          <a:bevelT prst="relaxedInset"/>
        </a:sp3d>
      </dgm:spPr>
      <dgm:t>
        <a:bodyPr/>
        <a:lstStyle/>
        <a:p>
          <a:endParaRPr lang="de-DE" sz="1800" b="1" dirty="0" smtClean="0">
            <a:solidFill>
              <a:schemeClr val="tx1">
                <a:lumMod val="65000"/>
                <a:lumOff val="35000"/>
              </a:schemeClr>
            </a:solidFill>
          </a:endParaRPr>
        </a:p>
        <a:p>
          <a:endParaRPr lang="de-DE" sz="1800" b="1" dirty="0" smtClean="0">
            <a:solidFill>
              <a:schemeClr val="tx1">
                <a:lumMod val="65000"/>
                <a:lumOff val="35000"/>
              </a:schemeClr>
            </a:solidFill>
          </a:endParaRPr>
        </a:p>
        <a:p>
          <a:r>
            <a:rPr lang="de-DE" sz="1800" b="1" dirty="0" smtClean="0">
              <a:solidFill>
                <a:schemeClr val="tx1">
                  <a:lumMod val="65000"/>
                  <a:lumOff val="35000"/>
                </a:schemeClr>
              </a:solidFill>
            </a:rPr>
            <a:t>    Überleitung in Hilfe zur Erziehung /             </a:t>
          </a:r>
        </a:p>
        <a:p>
          <a:r>
            <a:rPr lang="de-DE" sz="1800" b="1" dirty="0" smtClean="0">
              <a:solidFill>
                <a:schemeClr val="tx1">
                  <a:lumMod val="65000"/>
                  <a:lumOff val="35000"/>
                </a:schemeClr>
              </a:solidFill>
            </a:rPr>
            <a:t>    Anschlussmaßnahmen</a:t>
          </a:r>
        </a:p>
        <a:p>
          <a:endParaRPr lang="de-DE" sz="1800" b="1" dirty="0" smtClean="0">
            <a:solidFill>
              <a:schemeClr val="tx1">
                <a:lumMod val="65000"/>
                <a:lumOff val="35000"/>
              </a:schemeClr>
            </a:solidFill>
          </a:endParaRPr>
        </a:p>
        <a:p>
          <a:endParaRPr lang="de-DE" sz="1800" b="1" dirty="0">
            <a:solidFill>
              <a:schemeClr val="tx1">
                <a:lumMod val="65000"/>
                <a:lumOff val="35000"/>
              </a:schemeClr>
            </a:solidFill>
          </a:endParaRPr>
        </a:p>
      </dgm:t>
    </dgm:pt>
    <dgm:pt modelId="{3C6C159B-75F0-4F01-91CF-51D74636D13A}" type="parTrans" cxnId="{0DA9E3B7-B219-4694-AA3F-6C2674AED6EE}">
      <dgm:prSet/>
      <dgm:spPr/>
      <dgm:t>
        <a:bodyPr/>
        <a:lstStyle/>
        <a:p>
          <a:endParaRPr lang="de-DE" sz="1800" b="1">
            <a:solidFill>
              <a:schemeClr val="tx1">
                <a:lumMod val="65000"/>
                <a:lumOff val="35000"/>
              </a:schemeClr>
            </a:solidFill>
          </a:endParaRPr>
        </a:p>
      </dgm:t>
    </dgm:pt>
    <dgm:pt modelId="{FB07563D-C47C-494B-9DE4-E882665B6195}" type="sibTrans" cxnId="{0DA9E3B7-B219-4694-AA3F-6C2674AED6EE}">
      <dgm:prSet/>
      <dgm:spPr/>
      <dgm:t>
        <a:bodyPr/>
        <a:lstStyle/>
        <a:p>
          <a:endParaRPr lang="de-DE" sz="1800" b="1">
            <a:solidFill>
              <a:schemeClr val="tx1">
                <a:lumMod val="65000"/>
                <a:lumOff val="35000"/>
              </a:schemeClr>
            </a:solidFill>
          </a:endParaRPr>
        </a:p>
      </dgm:t>
    </dgm:pt>
    <dgm:pt modelId="{8D70C604-8A70-4876-A879-4E3B57BBC40E}" type="pres">
      <dgm:prSet presAssocID="{1DCC0CC7-7426-4F6D-9437-227250519B53}" presName="outerComposite" presStyleCnt="0">
        <dgm:presLayoutVars>
          <dgm:chMax val="5"/>
          <dgm:dir/>
          <dgm:resizeHandles val="exact"/>
        </dgm:presLayoutVars>
      </dgm:prSet>
      <dgm:spPr/>
      <dgm:t>
        <a:bodyPr/>
        <a:lstStyle/>
        <a:p>
          <a:endParaRPr lang="de-DE"/>
        </a:p>
      </dgm:t>
    </dgm:pt>
    <dgm:pt modelId="{29CDF44D-0530-4A36-AC9F-A8730D960123}" type="pres">
      <dgm:prSet presAssocID="{1DCC0CC7-7426-4F6D-9437-227250519B53}" presName="dummyMaxCanvas" presStyleCnt="0">
        <dgm:presLayoutVars/>
      </dgm:prSet>
      <dgm:spPr>
        <a:scene3d>
          <a:camera prst="orthographicFront" zoom="92000">
            <a:rot lat="0" lon="0" rev="0"/>
          </a:camera>
          <a:lightRig rig="balanced" dir="t">
            <a:rot lat="0" lon="0" rev="8700000"/>
          </a:lightRig>
        </a:scene3d>
        <a:sp3d>
          <a:bevelT w="190500" h="38100" prst="relaxedInset"/>
        </a:sp3d>
      </dgm:spPr>
      <dgm:t>
        <a:bodyPr/>
        <a:lstStyle/>
        <a:p>
          <a:endParaRPr lang="de-DE"/>
        </a:p>
      </dgm:t>
    </dgm:pt>
    <dgm:pt modelId="{46AAF787-036F-4E15-9F1E-D0C79617975E}" type="pres">
      <dgm:prSet presAssocID="{1DCC0CC7-7426-4F6D-9437-227250519B53}" presName="FourNodes_1" presStyleLbl="node1" presStyleIdx="0" presStyleCnt="4">
        <dgm:presLayoutVars>
          <dgm:bulletEnabled val="1"/>
        </dgm:presLayoutVars>
      </dgm:prSet>
      <dgm:spPr/>
      <dgm:t>
        <a:bodyPr/>
        <a:lstStyle/>
        <a:p>
          <a:endParaRPr lang="de-DE"/>
        </a:p>
      </dgm:t>
    </dgm:pt>
    <dgm:pt modelId="{FD0E121A-91F8-4CF8-99A6-E59DCEC418A1}" type="pres">
      <dgm:prSet presAssocID="{1DCC0CC7-7426-4F6D-9437-227250519B53}" presName="FourNodes_2" presStyleLbl="node1" presStyleIdx="1" presStyleCnt="4" custScaleX="110181">
        <dgm:presLayoutVars>
          <dgm:bulletEnabled val="1"/>
        </dgm:presLayoutVars>
      </dgm:prSet>
      <dgm:spPr/>
      <dgm:t>
        <a:bodyPr/>
        <a:lstStyle/>
        <a:p>
          <a:endParaRPr lang="de-DE"/>
        </a:p>
      </dgm:t>
    </dgm:pt>
    <dgm:pt modelId="{A9637640-6BD6-4BBE-8C1A-5CAF5FF005C2}" type="pres">
      <dgm:prSet presAssocID="{1DCC0CC7-7426-4F6D-9437-227250519B53}" presName="FourNodes_3" presStyleLbl="node1" presStyleIdx="2" presStyleCnt="4">
        <dgm:presLayoutVars>
          <dgm:bulletEnabled val="1"/>
        </dgm:presLayoutVars>
      </dgm:prSet>
      <dgm:spPr/>
      <dgm:t>
        <a:bodyPr/>
        <a:lstStyle/>
        <a:p>
          <a:endParaRPr lang="de-DE"/>
        </a:p>
      </dgm:t>
    </dgm:pt>
    <dgm:pt modelId="{201B5736-093A-42D1-B498-7A292D4F5AEB}" type="pres">
      <dgm:prSet presAssocID="{1DCC0CC7-7426-4F6D-9437-227250519B53}" presName="FourNodes_4" presStyleLbl="node1" presStyleIdx="3" presStyleCnt="4" custLinFactNeighborX="182">
        <dgm:presLayoutVars>
          <dgm:bulletEnabled val="1"/>
        </dgm:presLayoutVars>
      </dgm:prSet>
      <dgm:spPr/>
      <dgm:t>
        <a:bodyPr/>
        <a:lstStyle/>
        <a:p>
          <a:endParaRPr lang="de-DE"/>
        </a:p>
      </dgm:t>
    </dgm:pt>
    <dgm:pt modelId="{DE0E7C88-FEDE-474F-85A2-7B8B047EFBA9}" type="pres">
      <dgm:prSet presAssocID="{1DCC0CC7-7426-4F6D-9437-227250519B53}" presName="FourConn_1-2" presStyleLbl="fgAccFollowNode1" presStyleIdx="0" presStyleCnt="3">
        <dgm:presLayoutVars>
          <dgm:bulletEnabled val="1"/>
        </dgm:presLayoutVars>
      </dgm:prSet>
      <dgm:spPr/>
      <dgm:t>
        <a:bodyPr/>
        <a:lstStyle/>
        <a:p>
          <a:endParaRPr lang="de-DE"/>
        </a:p>
      </dgm:t>
    </dgm:pt>
    <dgm:pt modelId="{1C375F4A-F047-4F65-8C7F-28979AC76DED}" type="pres">
      <dgm:prSet presAssocID="{1DCC0CC7-7426-4F6D-9437-227250519B53}" presName="FourConn_2-3" presStyleLbl="fgAccFollowNode1" presStyleIdx="1" presStyleCnt="3">
        <dgm:presLayoutVars>
          <dgm:bulletEnabled val="1"/>
        </dgm:presLayoutVars>
      </dgm:prSet>
      <dgm:spPr/>
      <dgm:t>
        <a:bodyPr/>
        <a:lstStyle/>
        <a:p>
          <a:endParaRPr lang="de-DE"/>
        </a:p>
      </dgm:t>
    </dgm:pt>
    <dgm:pt modelId="{DF2BB6DA-B5CD-45C8-ABB9-776CAF524BC2}" type="pres">
      <dgm:prSet presAssocID="{1DCC0CC7-7426-4F6D-9437-227250519B53}" presName="FourConn_3-4" presStyleLbl="fgAccFollowNode1" presStyleIdx="2" presStyleCnt="3">
        <dgm:presLayoutVars>
          <dgm:bulletEnabled val="1"/>
        </dgm:presLayoutVars>
      </dgm:prSet>
      <dgm:spPr/>
      <dgm:t>
        <a:bodyPr/>
        <a:lstStyle/>
        <a:p>
          <a:endParaRPr lang="de-DE"/>
        </a:p>
      </dgm:t>
    </dgm:pt>
    <dgm:pt modelId="{E0761C58-73CA-47F3-AD04-71D849093126}" type="pres">
      <dgm:prSet presAssocID="{1DCC0CC7-7426-4F6D-9437-227250519B53}" presName="FourNodes_1_text" presStyleLbl="node1" presStyleIdx="3" presStyleCnt="4">
        <dgm:presLayoutVars>
          <dgm:bulletEnabled val="1"/>
        </dgm:presLayoutVars>
      </dgm:prSet>
      <dgm:spPr/>
      <dgm:t>
        <a:bodyPr/>
        <a:lstStyle/>
        <a:p>
          <a:endParaRPr lang="de-DE"/>
        </a:p>
      </dgm:t>
    </dgm:pt>
    <dgm:pt modelId="{BE1D8BCE-D99E-456B-AA81-120F916DC799}" type="pres">
      <dgm:prSet presAssocID="{1DCC0CC7-7426-4F6D-9437-227250519B53}" presName="FourNodes_2_text" presStyleLbl="node1" presStyleIdx="3" presStyleCnt="4">
        <dgm:presLayoutVars>
          <dgm:bulletEnabled val="1"/>
        </dgm:presLayoutVars>
      </dgm:prSet>
      <dgm:spPr/>
      <dgm:t>
        <a:bodyPr/>
        <a:lstStyle/>
        <a:p>
          <a:endParaRPr lang="de-DE"/>
        </a:p>
      </dgm:t>
    </dgm:pt>
    <dgm:pt modelId="{F9C0CE12-5CD0-4317-A8E9-9DA6C69D08B0}" type="pres">
      <dgm:prSet presAssocID="{1DCC0CC7-7426-4F6D-9437-227250519B53}" presName="FourNodes_3_text" presStyleLbl="node1" presStyleIdx="3" presStyleCnt="4">
        <dgm:presLayoutVars>
          <dgm:bulletEnabled val="1"/>
        </dgm:presLayoutVars>
      </dgm:prSet>
      <dgm:spPr/>
      <dgm:t>
        <a:bodyPr/>
        <a:lstStyle/>
        <a:p>
          <a:endParaRPr lang="de-DE"/>
        </a:p>
      </dgm:t>
    </dgm:pt>
    <dgm:pt modelId="{8EC037FD-0C52-4B8C-8FDA-9316064CF670}" type="pres">
      <dgm:prSet presAssocID="{1DCC0CC7-7426-4F6D-9437-227250519B53}" presName="FourNodes_4_text" presStyleLbl="node1" presStyleIdx="3" presStyleCnt="4">
        <dgm:presLayoutVars>
          <dgm:bulletEnabled val="1"/>
        </dgm:presLayoutVars>
      </dgm:prSet>
      <dgm:spPr/>
      <dgm:t>
        <a:bodyPr/>
        <a:lstStyle/>
        <a:p>
          <a:endParaRPr lang="de-DE"/>
        </a:p>
      </dgm:t>
    </dgm:pt>
  </dgm:ptLst>
  <dgm:cxnLst>
    <dgm:cxn modelId="{85615E93-CA85-467C-B5D4-24AB66C9B297}" type="presOf" srcId="{AF40E973-5887-4B76-AB30-640D4BBCB0FE}" destId="{FD0E121A-91F8-4CF8-99A6-E59DCEC418A1}" srcOrd="0" destOrd="0" presId="urn:microsoft.com/office/officeart/2005/8/layout/vProcess5"/>
    <dgm:cxn modelId="{52626A58-D618-4DE7-B3DA-E23194F5AE4B}" type="presOf" srcId="{8475C5B5-FA19-4E16-A5A3-CFF5AD10A3FF}" destId="{A9637640-6BD6-4BBE-8C1A-5CAF5FF005C2}" srcOrd="0" destOrd="0" presId="urn:microsoft.com/office/officeart/2005/8/layout/vProcess5"/>
    <dgm:cxn modelId="{769BD0AE-C101-458A-A7E2-993F0EA19A44}" type="presOf" srcId="{3C2F669A-61AA-4CF7-9C46-252F335F263A}" destId="{201B5736-093A-42D1-B498-7A292D4F5AEB}" srcOrd="0" destOrd="0" presId="urn:microsoft.com/office/officeart/2005/8/layout/vProcess5"/>
    <dgm:cxn modelId="{0DA9E3B7-B219-4694-AA3F-6C2674AED6EE}" srcId="{1DCC0CC7-7426-4F6D-9437-227250519B53}" destId="{3C2F669A-61AA-4CF7-9C46-252F335F263A}" srcOrd="3" destOrd="0" parTransId="{3C6C159B-75F0-4F01-91CF-51D74636D13A}" sibTransId="{FB07563D-C47C-494B-9DE4-E882665B6195}"/>
    <dgm:cxn modelId="{FAD4E544-608D-4D70-8457-EFD73D088F85}" type="presOf" srcId="{8475C5B5-FA19-4E16-A5A3-CFF5AD10A3FF}" destId="{F9C0CE12-5CD0-4317-A8E9-9DA6C69D08B0}" srcOrd="1" destOrd="0" presId="urn:microsoft.com/office/officeart/2005/8/layout/vProcess5"/>
    <dgm:cxn modelId="{1E6AAFB0-D280-4A90-8E11-1F7C7E61D7A2}" type="presOf" srcId="{B9E2B309-EF8A-44C9-91D2-FE33531482A2}" destId="{1C375F4A-F047-4F65-8C7F-28979AC76DED}" srcOrd="0" destOrd="0" presId="urn:microsoft.com/office/officeart/2005/8/layout/vProcess5"/>
    <dgm:cxn modelId="{6E34328A-DED7-4729-AC78-14600B36E61A}" srcId="{1DCC0CC7-7426-4F6D-9437-227250519B53}" destId="{AF40E973-5887-4B76-AB30-640D4BBCB0FE}" srcOrd="1" destOrd="0" parTransId="{4492D3C0-9BF7-49D5-B3F5-12CB62C194D8}" sibTransId="{B9E2B309-EF8A-44C9-91D2-FE33531482A2}"/>
    <dgm:cxn modelId="{A3C01961-A7DE-424C-9504-986FD69F2DA6}" type="presOf" srcId="{6E6CE250-76EF-49CB-9FC5-090D44F6B643}" destId="{E0761C58-73CA-47F3-AD04-71D849093126}" srcOrd="1" destOrd="0" presId="urn:microsoft.com/office/officeart/2005/8/layout/vProcess5"/>
    <dgm:cxn modelId="{108DC189-CBA8-4990-BFD2-D944EBC22483}" type="presOf" srcId="{1DCC0CC7-7426-4F6D-9437-227250519B53}" destId="{8D70C604-8A70-4876-A879-4E3B57BBC40E}" srcOrd="0" destOrd="0" presId="urn:microsoft.com/office/officeart/2005/8/layout/vProcess5"/>
    <dgm:cxn modelId="{62423AB1-B483-4E75-A8A1-093FE3245EB3}" type="presOf" srcId="{6E6CE250-76EF-49CB-9FC5-090D44F6B643}" destId="{46AAF787-036F-4E15-9F1E-D0C79617975E}" srcOrd="0" destOrd="0" presId="urn:microsoft.com/office/officeart/2005/8/layout/vProcess5"/>
    <dgm:cxn modelId="{A7301A2F-6C6E-4501-90CF-E75363D5E44B}" type="presOf" srcId="{AF40E973-5887-4B76-AB30-640D4BBCB0FE}" destId="{BE1D8BCE-D99E-456B-AA81-120F916DC799}" srcOrd="1" destOrd="0" presId="urn:microsoft.com/office/officeart/2005/8/layout/vProcess5"/>
    <dgm:cxn modelId="{4A45EB5E-46C0-4FC8-9867-922FC6CE527B}" srcId="{1DCC0CC7-7426-4F6D-9437-227250519B53}" destId="{8475C5B5-FA19-4E16-A5A3-CFF5AD10A3FF}" srcOrd="2" destOrd="0" parTransId="{5C95AD3B-9057-4C18-AF1D-B6B73C777202}" sibTransId="{594836F3-236C-4A51-8749-6CC49B9C7EA7}"/>
    <dgm:cxn modelId="{ABA3654D-BEDF-4C4D-84E8-821C4AF5C9BF}" type="presOf" srcId="{7B2FA8B6-B377-47FE-9230-E7A97AF03A18}" destId="{DE0E7C88-FEDE-474F-85A2-7B8B047EFBA9}" srcOrd="0" destOrd="0" presId="urn:microsoft.com/office/officeart/2005/8/layout/vProcess5"/>
    <dgm:cxn modelId="{1A437214-B165-4AAC-8B8C-82C2505B651F}" type="presOf" srcId="{3C2F669A-61AA-4CF7-9C46-252F335F263A}" destId="{8EC037FD-0C52-4B8C-8FDA-9316064CF670}" srcOrd="1" destOrd="0" presId="urn:microsoft.com/office/officeart/2005/8/layout/vProcess5"/>
    <dgm:cxn modelId="{0965BBDF-FD0B-46C4-9096-66C7142A99E1}" srcId="{1DCC0CC7-7426-4F6D-9437-227250519B53}" destId="{6E6CE250-76EF-49CB-9FC5-090D44F6B643}" srcOrd="0" destOrd="0" parTransId="{E3ADDE80-EA14-47CF-A978-FAEC557D83CA}" sibTransId="{7B2FA8B6-B377-47FE-9230-E7A97AF03A18}"/>
    <dgm:cxn modelId="{38C5B53B-D8C7-49D5-B84D-12360D3EDD7B}" type="presOf" srcId="{594836F3-236C-4A51-8749-6CC49B9C7EA7}" destId="{DF2BB6DA-B5CD-45C8-ABB9-776CAF524BC2}" srcOrd="0" destOrd="0" presId="urn:microsoft.com/office/officeart/2005/8/layout/vProcess5"/>
    <dgm:cxn modelId="{167D0822-03B7-4616-859F-882C21CD28C1}" type="presParOf" srcId="{8D70C604-8A70-4876-A879-4E3B57BBC40E}" destId="{29CDF44D-0530-4A36-AC9F-A8730D960123}" srcOrd="0" destOrd="0" presId="urn:microsoft.com/office/officeart/2005/8/layout/vProcess5"/>
    <dgm:cxn modelId="{7B41AEF3-D03B-4820-856F-0E9145C88253}" type="presParOf" srcId="{8D70C604-8A70-4876-A879-4E3B57BBC40E}" destId="{46AAF787-036F-4E15-9F1E-D0C79617975E}" srcOrd="1" destOrd="0" presId="urn:microsoft.com/office/officeart/2005/8/layout/vProcess5"/>
    <dgm:cxn modelId="{F9099FF7-E071-41F5-A24F-9C432F1662DF}" type="presParOf" srcId="{8D70C604-8A70-4876-A879-4E3B57BBC40E}" destId="{FD0E121A-91F8-4CF8-99A6-E59DCEC418A1}" srcOrd="2" destOrd="0" presId="urn:microsoft.com/office/officeart/2005/8/layout/vProcess5"/>
    <dgm:cxn modelId="{4ACA0C11-F02F-4736-9F6E-0089BDDAA96B}" type="presParOf" srcId="{8D70C604-8A70-4876-A879-4E3B57BBC40E}" destId="{A9637640-6BD6-4BBE-8C1A-5CAF5FF005C2}" srcOrd="3" destOrd="0" presId="urn:microsoft.com/office/officeart/2005/8/layout/vProcess5"/>
    <dgm:cxn modelId="{A41B7A3D-D35D-4B00-9CAE-AA823C6FC125}" type="presParOf" srcId="{8D70C604-8A70-4876-A879-4E3B57BBC40E}" destId="{201B5736-093A-42D1-B498-7A292D4F5AEB}" srcOrd="4" destOrd="0" presId="urn:microsoft.com/office/officeart/2005/8/layout/vProcess5"/>
    <dgm:cxn modelId="{82916536-B4A2-48E6-9478-C82DB6FD241B}" type="presParOf" srcId="{8D70C604-8A70-4876-A879-4E3B57BBC40E}" destId="{DE0E7C88-FEDE-474F-85A2-7B8B047EFBA9}" srcOrd="5" destOrd="0" presId="urn:microsoft.com/office/officeart/2005/8/layout/vProcess5"/>
    <dgm:cxn modelId="{0F723847-1E86-4EEC-A85E-48F64BF6BCBF}" type="presParOf" srcId="{8D70C604-8A70-4876-A879-4E3B57BBC40E}" destId="{1C375F4A-F047-4F65-8C7F-28979AC76DED}" srcOrd="6" destOrd="0" presId="urn:microsoft.com/office/officeart/2005/8/layout/vProcess5"/>
    <dgm:cxn modelId="{DFA6F361-90A9-4EFE-A6CF-5416EB4FD6BE}" type="presParOf" srcId="{8D70C604-8A70-4876-A879-4E3B57BBC40E}" destId="{DF2BB6DA-B5CD-45C8-ABB9-776CAF524BC2}" srcOrd="7" destOrd="0" presId="urn:microsoft.com/office/officeart/2005/8/layout/vProcess5"/>
    <dgm:cxn modelId="{BB6BB5F7-7BF1-4E93-9A6B-A3AFBF35E5D3}" type="presParOf" srcId="{8D70C604-8A70-4876-A879-4E3B57BBC40E}" destId="{E0761C58-73CA-47F3-AD04-71D849093126}" srcOrd="8" destOrd="0" presId="urn:microsoft.com/office/officeart/2005/8/layout/vProcess5"/>
    <dgm:cxn modelId="{E91D27EF-BBB3-4671-A787-E59412246AB7}" type="presParOf" srcId="{8D70C604-8A70-4876-A879-4E3B57BBC40E}" destId="{BE1D8BCE-D99E-456B-AA81-120F916DC799}" srcOrd="9" destOrd="0" presId="urn:microsoft.com/office/officeart/2005/8/layout/vProcess5"/>
    <dgm:cxn modelId="{D77936E8-C828-451A-A1B2-75612CD2DB0A}" type="presParOf" srcId="{8D70C604-8A70-4876-A879-4E3B57BBC40E}" destId="{F9C0CE12-5CD0-4317-A8E9-9DA6C69D08B0}" srcOrd="10" destOrd="0" presId="urn:microsoft.com/office/officeart/2005/8/layout/vProcess5"/>
    <dgm:cxn modelId="{387E3D63-AB2F-43A6-B971-B96B76587F2E}" type="presParOf" srcId="{8D70C604-8A70-4876-A879-4E3B57BBC40E}" destId="{8EC037FD-0C52-4B8C-8FDA-9316064CF670}" srcOrd="11" destOrd="0" presId="urn:microsoft.com/office/officeart/2005/8/layout/vProcess5"/>
  </dgm:cxnLst>
  <dgm:bg>
    <a:solidFill>
      <a:schemeClr val="accent5">
        <a:lumMod val="20000"/>
        <a:lumOff val="80000"/>
      </a:schemeClr>
    </a:solidFill>
    <a:effectLst>
      <a:outerShdw blurRad="50800" dist="50800" dir="5400000" algn="ctr" rotWithShape="0">
        <a:schemeClr val="tx1">
          <a:lumMod val="50000"/>
          <a:lumOff val="50000"/>
        </a:schemeClr>
      </a:outerShdw>
    </a:effectLst>
  </dgm:bg>
  <dgm:whole>
    <a:ln>
      <a:solidFill>
        <a:schemeClr val="bg1">
          <a:lumMod val="75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1AFAD5-223C-4324-9D74-9075CE102D78}">
      <dsp:nvSpPr>
        <dsp:cNvPr id="0" name=""/>
        <dsp:cNvSpPr/>
      </dsp:nvSpPr>
      <dsp:spPr>
        <a:xfrm>
          <a:off x="72007" y="3405287"/>
          <a:ext cx="3328582" cy="1105847"/>
        </a:xfrm>
        <a:prstGeom prst="roundRect">
          <a:avLst>
            <a:gd name="adj" fmla="val 10000"/>
          </a:avLst>
        </a:prstGeom>
        <a:gradFill rotWithShape="0">
          <a:gsLst>
            <a:gs pos="0">
              <a:schemeClr val="accent6">
                <a:alpha val="90000"/>
                <a:hueOff val="0"/>
                <a:satOff val="0"/>
                <a:lumOff val="0"/>
                <a:alphaOff val="0"/>
                <a:tint val="100000"/>
                <a:shade val="100000"/>
                <a:satMod val="130000"/>
              </a:schemeClr>
            </a:gs>
            <a:gs pos="100000">
              <a:schemeClr val="accent6">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Vorläufige Inobhutnahme durch Jugendamt am Ort der Einreise</a:t>
          </a:r>
          <a:endParaRPr lang="de-DE" sz="1700" kern="1200" dirty="0"/>
        </a:p>
      </dsp:txBody>
      <dsp:txXfrm>
        <a:off x="72007" y="3405287"/>
        <a:ext cx="2852296" cy="1105847"/>
      </dsp:txXfrm>
    </dsp:sp>
    <dsp:sp modelId="{4287071E-D6B9-434C-B6C5-6DB11F014DCD}">
      <dsp:nvSpPr>
        <dsp:cNvPr id="0" name=""/>
        <dsp:cNvSpPr/>
      </dsp:nvSpPr>
      <dsp:spPr>
        <a:xfrm>
          <a:off x="1152128" y="1521511"/>
          <a:ext cx="2401885" cy="1067738"/>
        </a:xfrm>
        <a:prstGeom prst="roundRect">
          <a:avLst>
            <a:gd name="adj" fmla="val 10000"/>
          </a:avLst>
        </a:prstGeom>
        <a:gradFill rotWithShape="0">
          <a:gsLst>
            <a:gs pos="0">
              <a:schemeClr val="accent6">
                <a:alpha val="90000"/>
                <a:hueOff val="0"/>
                <a:satOff val="0"/>
                <a:lumOff val="0"/>
                <a:alphaOff val="-10000"/>
                <a:tint val="100000"/>
                <a:shade val="100000"/>
                <a:satMod val="130000"/>
              </a:schemeClr>
            </a:gs>
            <a:gs pos="100000">
              <a:schemeClr val="accent6">
                <a:alpha val="90000"/>
                <a:hueOff val="0"/>
                <a:satOff val="0"/>
                <a:lumOff val="0"/>
                <a:alphaOff val="-1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Meldung an die Landesverteilstelle</a:t>
          </a:r>
          <a:endParaRPr lang="de-DE" sz="1700" kern="1200" dirty="0"/>
        </a:p>
      </dsp:txBody>
      <dsp:txXfrm>
        <a:off x="1152128" y="1521511"/>
        <a:ext cx="2026132" cy="1067738"/>
      </dsp:txXfrm>
    </dsp:sp>
    <dsp:sp modelId="{C31EE282-174C-4AB1-9FF5-A3E6CEA29A92}">
      <dsp:nvSpPr>
        <dsp:cNvPr id="0" name=""/>
        <dsp:cNvSpPr/>
      </dsp:nvSpPr>
      <dsp:spPr>
        <a:xfrm>
          <a:off x="2853463" y="2"/>
          <a:ext cx="3123197" cy="816053"/>
        </a:xfrm>
        <a:prstGeom prst="roundRect">
          <a:avLst>
            <a:gd name="adj" fmla="val 10000"/>
          </a:avLst>
        </a:prstGeom>
        <a:gradFill rotWithShape="0">
          <a:gsLst>
            <a:gs pos="0">
              <a:schemeClr val="accent6">
                <a:alpha val="90000"/>
                <a:hueOff val="0"/>
                <a:satOff val="0"/>
                <a:lumOff val="0"/>
                <a:alphaOff val="-20000"/>
                <a:tint val="100000"/>
                <a:shade val="100000"/>
                <a:satMod val="130000"/>
              </a:schemeClr>
            </a:gs>
            <a:gs pos="100000">
              <a:schemeClr val="accent6">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Meldung an die Bundesverteilstelle (BVA)</a:t>
          </a:r>
          <a:endParaRPr lang="de-DE" sz="1700" kern="1200" dirty="0"/>
        </a:p>
      </dsp:txBody>
      <dsp:txXfrm>
        <a:off x="2853463" y="2"/>
        <a:ext cx="2634601" cy="816053"/>
      </dsp:txXfrm>
    </dsp:sp>
    <dsp:sp modelId="{D9219A1C-A659-437D-82F8-20E785AFFA07}">
      <dsp:nvSpPr>
        <dsp:cNvPr id="0" name=""/>
        <dsp:cNvSpPr/>
      </dsp:nvSpPr>
      <dsp:spPr>
        <a:xfrm>
          <a:off x="4968552" y="1521509"/>
          <a:ext cx="2455470" cy="1067721"/>
        </a:xfrm>
        <a:prstGeom prst="roundRect">
          <a:avLst>
            <a:gd name="adj" fmla="val 10000"/>
          </a:avLst>
        </a:prstGeom>
        <a:gradFill rotWithShape="0">
          <a:gsLst>
            <a:gs pos="0">
              <a:schemeClr val="accent6">
                <a:alpha val="90000"/>
                <a:hueOff val="0"/>
                <a:satOff val="0"/>
                <a:lumOff val="0"/>
                <a:alphaOff val="-30000"/>
                <a:tint val="100000"/>
                <a:shade val="100000"/>
                <a:satMod val="130000"/>
              </a:schemeClr>
            </a:gs>
            <a:gs pos="100000">
              <a:schemeClr val="accent6">
                <a:alpha val="90000"/>
                <a:hueOff val="0"/>
                <a:satOff val="0"/>
                <a:lumOff val="0"/>
                <a:alphaOff val="-3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Meldung BVA an zuständige Landesverteilstelle</a:t>
          </a:r>
          <a:endParaRPr lang="de-DE" sz="1700" kern="1200" dirty="0"/>
        </a:p>
      </dsp:txBody>
      <dsp:txXfrm>
        <a:off x="4968552" y="1521509"/>
        <a:ext cx="2071334" cy="1067721"/>
      </dsp:txXfrm>
    </dsp:sp>
    <dsp:sp modelId="{703FE1A1-1119-4BAA-BD68-177BA3FC1CF1}">
      <dsp:nvSpPr>
        <dsp:cNvPr id="0" name=""/>
        <dsp:cNvSpPr/>
      </dsp:nvSpPr>
      <dsp:spPr>
        <a:xfrm>
          <a:off x="5341309" y="3405284"/>
          <a:ext cx="3083625" cy="1140186"/>
        </a:xfrm>
        <a:prstGeom prst="roundRect">
          <a:avLst>
            <a:gd name="adj" fmla="val 10000"/>
          </a:avLst>
        </a:prstGeom>
        <a:gradFill rotWithShape="0">
          <a:gsLst>
            <a:gs pos="0">
              <a:schemeClr val="accent6">
                <a:alpha val="90000"/>
                <a:hueOff val="0"/>
                <a:satOff val="0"/>
                <a:lumOff val="0"/>
                <a:alphaOff val="-40000"/>
                <a:tint val="100000"/>
                <a:shade val="100000"/>
                <a:satMod val="130000"/>
              </a:schemeClr>
            </a:gs>
            <a:gs pos="100000">
              <a:schemeClr val="accent6">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Zuweisung des UMF an Zuweisungsjugendamt durch Landesverteilstelle</a:t>
          </a:r>
          <a:endParaRPr lang="de-DE" sz="1700" kern="1200" dirty="0"/>
        </a:p>
      </dsp:txBody>
      <dsp:txXfrm>
        <a:off x="5341309" y="3405284"/>
        <a:ext cx="2601220" cy="1140186"/>
      </dsp:txXfrm>
    </dsp:sp>
    <dsp:sp modelId="{D0A6D93F-6287-40A6-ADDD-160B708625BB}">
      <dsp:nvSpPr>
        <dsp:cNvPr id="0" name=""/>
        <dsp:cNvSpPr/>
      </dsp:nvSpPr>
      <dsp:spPr>
        <a:xfrm rot="12679504">
          <a:off x="1746614" y="2707527"/>
          <a:ext cx="530429" cy="530429"/>
        </a:xfrm>
        <a:prstGeom prst="downArrow">
          <a:avLst>
            <a:gd name="adj1" fmla="val 55000"/>
            <a:gd name="adj2" fmla="val 45000"/>
          </a:avLst>
        </a:prstGeom>
        <a:solidFill>
          <a:schemeClr val="tx2"/>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de-DE" sz="2200" kern="1200"/>
        </a:p>
      </dsp:txBody>
      <dsp:txXfrm rot="12679504">
        <a:off x="1746614" y="2707527"/>
        <a:ext cx="530429" cy="530429"/>
      </dsp:txXfrm>
    </dsp:sp>
    <dsp:sp modelId="{A032F41C-F150-4666-BF4D-116748876655}">
      <dsp:nvSpPr>
        <dsp:cNvPr id="0" name=""/>
        <dsp:cNvSpPr/>
      </dsp:nvSpPr>
      <dsp:spPr>
        <a:xfrm rot="13657124">
          <a:off x="2384442" y="796982"/>
          <a:ext cx="530429" cy="530429"/>
        </a:xfrm>
        <a:prstGeom prst="downArrow">
          <a:avLst>
            <a:gd name="adj1" fmla="val 55000"/>
            <a:gd name="adj2" fmla="val 45000"/>
          </a:avLst>
        </a:prstGeom>
        <a:solidFill>
          <a:schemeClr val="tx2">
            <a:alpha val="7700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de-DE" sz="2200" kern="1200"/>
        </a:p>
      </dsp:txBody>
      <dsp:txXfrm rot="13657124">
        <a:off x="2384442" y="796982"/>
        <a:ext cx="530429" cy="530429"/>
      </dsp:txXfrm>
    </dsp:sp>
    <dsp:sp modelId="{ADC24E4E-D0BD-421A-9AC2-0C675F5F5023}">
      <dsp:nvSpPr>
        <dsp:cNvPr id="0" name=""/>
        <dsp:cNvSpPr/>
      </dsp:nvSpPr>
      <dsp:spPr>
        <a:xfrm rot="19910731">
          <a:off x="5530364" y="887975"/>
          <a:ext cx="530429" cy="530429"/>
        </a:xfrm>
        <a:prstGeom prst="downArrow">
          <a:avLst>
            <a:gd name="adj1" fmla="val 55000"/>
            <a:gd name="adj2" fmla="val 45000"/>
          </a:avLst>
        </a:prstGeom>
        <a:solidFill>
          <a:schemeClr val="tx2">
            <a:alpha val="6300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de-DE" sz="2200" kern="1200"/>
        </a:p>
      </dsp:txBody>
      <dsp:txXfrm rot="19910731">
        <a:off x="5530364" y="887975"/>
        <a:ext cx="530429" cy="530429"/>
      </dsp:txXfrm>
    </dsp:sp>
    <dsp:sp modelId="{FAFA6081-6F28-4D41-A387-5E83FF0E17E7}">
      <dsp:nvSpPr>
        <dsp:cNvPr id="0" name=""/>
        <dsp:cNvSpPr/>
      </dsp:nvSpPr>
      <dsp:spPr>
        <a:xfrm rot="19869630">
          <a:off x="5891261" y="2753210"/>
          <a:ext cx="530429" cy="530429"/>
        </a:xfrm>
        <a:prstGeom prst="downArrow">
          <a:avLst>
            <a:gd name="adj1" fmla="val 55000"/>
            <a:gd name="adj2" fmla="val 45000"/>
          </a:avLst>
        </a:prstGeom>
        <a:solidFill>
          <a:schemeClr val="tx2">
            <a:alpha val="5000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de-DE" sz="2200" kern="1200"/>
        </a:p>
      </dsp:txBody>
      <dsp:txXfrm rot="19869630">
        <a:off x="5891261" y="2753210"/>
        <a:ext cx="530429" cy="5304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AF787-036F-4E15-9F1E-D0C79617975E}">
      <dsp:nvSpPr>
        <dsp:cNvPr id="0" name=""/>
        <dsp:cNvSpPr/>
      </dsp:nvSpPr>
      <dsp:spPr>
        <a:xfrm>
          <a:off x="0" y="0"/>
          <a:ext cx="5838556" cy="1050396"/>
        </a:xfrm>
        <a:prstGeom prst="roundRect">
          <a:avLst>
            <a:gd name="adj" fmla="val 10000"/>
          </a:avLst>
        </a:prstGeom>
        <a:solidFill>
          <a:schemeClr val="accent5">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a:bevelT prst="relaxedInse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smtClean="0">
              <a:solidFill>
                <a:schemeClr val="tx1">
                  <a:lumMod val="65000"/>
                  <a:lumOff val="35000"/>
                </a:schemeClr>
              </a:solidFill>
            </a:rPr>
            <a:t>    Alterseinschätzung</a:t>
          </a:r>
          <a:endParaRPr lang="de-DE" sz="1800" b="1" kern="1200" dirty="0">
            <a:solidFill>
              <a:schemeClr val="tx1">
                <a:lumMod val="65000"/>
                <a:lumOff val="35000"/>
              </a:schemeClr>
            </a:solidFill>
          </a:endParaRPr>
        </a:p>
      </dsp:txBody>
      <dsp:txXfrm>
        <a:off x="0" y="0"/>
        <a:ext cx="4677868" cy="1050396"/>
      </dsp:txXfrm>
    </dsp:sp>
    <dsp:sp modelId="{FD0E121A-91F8-4CF8-99A6-E59DCEC418A1}">
      <dsp:nvSpPr>
        <dsp:cNvPr id="0" name=""/>
        <dsp:cNvSpPr/>
      </dsp:nvSpPr>
      <dsp:spPr>
        <a:xfrm>
          <a:off x="191767" y="1241377"/>
          <a:ext cx="6432980" cy="1050396"/>
        </a:xfrm>
        <a:prstGeom prst="roundRect">
          <a:avLst>
            <a:gd name="adj" fmla="val 10000"/>
          </a:avLst>
        </a:prstGeom>
        <a:solidFill>
          <a:schemeClr val="accent5">
            <a:alpha val="90000"/>
            <a:hueOff val="0"/>
            <a:satOff val="0"/>
            <a:lumOff val="0"/>
            <a:alphaOff val="-13333"/>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a:bevelT prst="relaxedInse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smtClean="0">
              <a:solidFill>
                <a:schemeClr val="tx1">
                  <a:lumMod val="65000"/>
                  <a:lumOff val="35000"/>
                </a:schemeClr>
              </a:solidFill>
            </a:rPr>
            <a:t>    Inobhutnahme/Antrag auf Bestellung   	eines Vormunds für die 	Minderjährigen</a:t>
          </a:r>
          <a:endParaRPr lang="de-DE" sz="1800" b="1" kern="1200" dirty="0">
            <a:solidFill>
              <a:schemeClr val="tx1">
                <a:lumMod val="65000"/>
                <a:lumOff val="35000"/>
              </a:schemeClr>
            </a:solidFill>
          </a:endParaRPr>
        </a:p>
      </dsp:txBody>
      <dsp:txXfrm>
        <a:off x="191767" y="1241377"/>
        <a:ext cx="5141948" cy="1050396"/>
      </dsp:txXfrm>
    </dsp:sp>
    <dsp:sp modelId="{A9637640-6BD6-4BBE-8C1A-5CAF5FF005C2}">
      <dsp:nvSpPr>
        <dsp:cNvPr id="0" name=""/>
        <dsp:cNvSpPr/>
      </dsp:nvSpPr>
      <dsp:spPr>
        <a:xfrm>
          <a:off x="970660" y="2482755"/>
          <a:ext cx="5838556" cy="1050396"/>
        </a:xfrm>
        <a:prstGeom prst="roundRect">
          <a:avLst>
            <a:gd name="adj" fmla="val 10000"/>
          </a:avLst>
        </a:prstGeom>
        <a:solidFill>
          <a:schemeClr val="accent5">
            <a:alpha val="90000"/>
            <a:hueOff val="0"/>
            <a:satOff val="0"/>
            <a:lumOff val="0"/>
            <a:alphaOff val="-26667"/>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a:bevelT prst="relaxedInse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smtClean="0">
              <a:solidFill>
                <a:schemeClr val="tx1">
                  <a:lumMod val="65000"/>
                  <a:lumOff val="35000"/>
                </a:schemeClr>
              </a:solidFill>
            </a:rPr>
            <a:t>    Clearingverfahren</a:t>
          </a:r>
        </a:p>
        <a:p>
          <a:pPr lvl="0" algn="l" defTabSz="800100">
            <a:lnSpc>
              <a:spcPct val="90000"/>
            </a:lnSpc>
            <a:spcBef>
              <a:spcPct val="0"/>
            </a:spcBef>
            <a:spcAft>
              <a:spcPct val="35000"/>
            </a:spcAft>
          </a:pPr>
          <a:r>
            <a:rPr lang="de-DE" sz="1800" b="1" kern="1200" dirty="0" smtClean="0">
              <a:solidFill>
                <a:schemeClr val="tx1">
                  <a:lumMod val="65000"/>
                  <a:lumOff val="35000"/>
                </a:schemeClr>
              </a:solidFill>
            </a:rPr>
            <a:t>    (Fortsetzung)</a:t>
          </a:r>
          <a:endParaRPr lang="de-DE" sz="1800" b="1" kern="1200" dirty="0">
            <a:solidFill>
              <a:schemeClr val="tx1">
                <a:lumMod val="65000"/>
                <a:lumOff val="35000"/>
              </a:schemeClr>
            </a:solidFill>
          </a:endParaRPr>
        </a:p>
      </dsp:txBody>
      <dsp:txXfrm>
        <a:off x="970660" y="2482755"/>
        <a:ext cx="4674118" cy="1050396"/>
      </dsp:txXfrm>
    </dsp:sp>
    <dsp:sp modelId="{201B5736-093A-42D1-B498-7A292D4F5AEB}">
      <dsp:nvSpPr>
        <dsp:cNvPr id="0" name=""/>
        <dsp:cNvSpPr/>
      </dsp:nvSpPr>
      <dsp:spPr>
        <a:xfrm>
          <a:off x="1459639" y="3724133"/>
          <a:ext cx="5838556" cy="1050396"/>
        </a:xfrm>
        <a:prstGeom prst="roundRect">
          <a:avLst>
            <a:gd name="adj" fmla="val 10000"/>
          </a:avLst>
        </a:prstGeom>
        <a:solidFill>
          <a:schemeClr val="accent5">
            <a:alpha val="90000"/>
            <a:hueOff val="0"/>
            <a:satOff val="0"/>
            <a:lumOff val="0"/>
            <a:alphaOff val="-40000"/>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a:bevelT prst="relaxedInse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de-DE" sz="1800" b="1" kern="1200" dirty="0" smtClean="0">
            <a:solidFill>
              <a:schemeClr val="tx1">
                <a:lumMod val="65000"/>
                <a:lumOff val="35000"/>
              </a:schemeClr>
            </a:solidFill>
          </a:endParaRPr>
        </a:p>
        <a:p>
          <a:pPr lvl="0" algn="l" defTabSz="800100">
            <a:lnSpc>
              <a:spcPct val="90000"/>
            </a:lnSpc>
            <a:spcBef>
              <a:spcPct val="0"/>
            </a:spcBef>
            <a:spcAft>
              <a:spcPct val="35000"/>
            </a:spcAft>
          </a:pPr>
          <a:endParaRPr lang="de-DE" sz="1800" b="1" kern="1200" dirty="0" smtClean="0">
            <a:solidFill>
              <a:schemeClr val="tx1">
                <a:lumMod val="65000"/>
                <a:lumOff val="35000"/>
              </a:schemeClr>
            </a:solidFill>
          </a:endParaRPr>
        </a:p>
        <a:p>
          <a:pPr lvl="0" algn="l" defTabSz="800100">
            <a:lnSpc>
              <a:spcPct val="90000"/>
            </a:lnSpc>
            <a:spcBef>
              <a:spcPct val="0"/>
            </a:spcBef>
            <a:spcAft>
              <a:spcPct val="35000"/>
            </a:spcAft>
          </a:pPr>
          <a:r>
            <a:rPr lang="de-DE" sz="1800" b="1" kern="1200" dirty="0" smtClean="0">
              <a:solidFill>
                <a:schemeClr val="tx1">
                  <a:lumMod val="65000"/>
                  <a:lumOff val="35000"/>
                </a:schemeClr>
              </a:solidFill>
            </a:rPr>
            <a:t>    Überleitung in Hilfe zur Erziehung /             </a:t>
          </a:r>
        </a:p>
        <a:p>
          <a:pPr lvl="0" algn="l" defTabSz="800100">
            <a:lnSpc>
              <a:spcPct val="90000"/>
            </a:lnSpc>
            <a:spcBef>
              <a:spcPct val="0"/>
            </a:spcBef>
            <a:spcAft>
              <a:spcPct val="35000"/>
            </a:spcAft>
          </a:pPr>
          <a:r>
            <a:rPr lang="de-DE" sz="1800" b="1" kern="1200" dirty="0" smtClean="0">
              <a:solidFill>
                <a:schemeClr val="tx1">
                  <a:lumMod val="65000"/>
                  <a:lumOff val="35000"/>
                </a:schemeClr>
              </a:solidFill>
            </a:rPr>
            <a:t>    Anschlussmaßnahmen</a:t>
          </a:r>
        </a:p>
        <a:p>
          <a:pPr lvl="0" algn="l" defTabSz="800100">
            <a:lnSpc>
              <a:spcPct val="90000"/>
            </a:lnSpc>
            <a:spcBef>
              <a:spcPct val="0"/>
            </a:spcBef>
            <a:spcAft>
              <a:spcPct val="35000"/>
            </a:spcAft>
          </a:pPr>
          <a:endParaRPr lang="de-DE" sz="1800" b="1" kern="1200" dirty="0" smtClean="0">
            <a:solidFill>
              <a:schemeClr val="tx1">
                <a:lumMod val="65000"/>
                <a:lumOff val="35000"/>
              </a:schemeClr>
            </a:solidFill>
          </a:endParaRPr>
        </a:p>
        <a:p>
          <a:pPr lvl="0" algn="l" defTabSz="800100">
            <a:lnSpc>
              <a:spcPct val="90000"/>
            </a:lnSpc>
            <a:spcBef>
              <a:spcPct val="0"/>
            </a:spcBef>
            <a:spcAft>
              <a:spcPct val="35000"/>
            </a:spcAft>
          </a:pPr>
          <a:endParaRPr lang="de-DE" sz="1800" b="1" kern="1200" dirty="0">
            <a:solidFill>
              <a:schemeClr val="tx1">
                <a:lumMod val="65000"/>
                <a:lumOff val="35000"/>
              </a:schemeClr>
            </a:solidFill>
          </a:endParaRPr>
        </a:p>
      </dsp:txBody>
      <dsp:txXfrm>
        <a:off x="1459639" y="3724133"/>
        <a:ext cx="4666819" cy="1050396"/>
      </dsp:txXfrm>
    </dsp:sp>
    <dsp:sp modelId="{DE0E7C88-FEDE-474F-85A2-7B8B047EFBA9}">
      <dsp:nvSpPr>
        <dsp:cNvPr id="0" name=""/>
        <dsp:cNvSpPr/>
      </dsp:nvSpPr>
      <dsp:spPr>
        <a:xfrm>
          <a:off x="5155799" y="804508"/>
          <a:ext cx="682757" cy="682757"/>
        </a:xfrm>
        <a:prstGeom prst="downArrow">
          <a:avLst>
            <a:gd name="adj1" fmla="val 55000"/>
            <a:gd name="adj2" fmla="val 45000"/>
          </a:avLst>
        </a:prstGeom>
        <a:solidFill>
          <a:schemeClr val="accent5">
            <a:alpha val="90000"/>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z="50080">
          <a:bevelT w="190500" h="38100" prst="relaxedInset"/>
        </a:sp3d>
      </dsp:spPr>
      <dsp:style>
        <a:lnRef idx="0">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b="1" kern="1200">
            <a:solidFill>
              <a:schemeClr val="tx1">
                <a:lumMod val="65000"/>
                <a:lumOff val="35000"/>
              </a:schemeClr>
            </a:solidFill>
          </a:endParaRPr>
        </a:p>
      </dsp:txBody>
      <dsp:txXfrm>
        <a:off x="5155799" y="804508"/>
        <a:ext cx="682757" cy="682757"/>
      </dsp:txXfrm>
    </dsp:sp>
    <dsp:sp modelId="{1C375F4A-F047-4F65-8C7F-28979AC76DED}">
      <dsp:nvSpPr>
        <dsp:cNvPr id="0" name=""/>
        <dsp:cNvSpPr/>
      </dsp:nvSpPr>
      <dsp:spPr>
        <a:xfrm>
          <a:off x="5644778" y="2045886"/>
          <a:ext cx="682757" cy="682757"/>
        </a:xfrm>
        <a:prstGeom prst="downArrow">
          <a:avLst>
            <a:gd name="adj1" fmla="val 55000"/>
            <a:gd name="adj2" fmla="val 45000"/>
          </a:avLst>
        </a:prstGeom>
        <a:solidFill>
          <a:schemeClr val="accent5">
            <a:alpha val="90000"/>
            <a:tint val="40000"/>
            <a:hueOff val="0"/>
            <a:satOff val="0"/>
            <a:lumOff val="0"/>
            <a:alphaOff val="-20000"/>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z="50080">
          <a:bevelT w="190500" h="38100" prst="relaxedInset"/>
        </a:sp3d>
      </dsp:spPr>
      <dsp:style>
        <a:lnRef idx="0">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b="1" kern="1200">
            <a:solidFill>
              <a:schemeClr val="tx1">
                <a:lumMod val="65000"/>
                <a:lumOff val="35000"/>
              </a:schemeClr>
            </a:solidFill>
          </a:endParaRPr>
        </a:p>
      </dsp:txBody>
      <dsp:txXfrm>
        <a:off x="5644778" y="2045886"/>
        <a:ext cx="682757" cy="682757"/>
      </dsp:txXfrm>
    </dsp:sp>
    <dsp:sp modelId="{DF2BB6DA-B5CD-45C8-ABB9-776CAF524BC2}">
      <dsp:nvSpPr>
        <dsp:cNvPr id="0" name=""/>
        <dsp:cNvSpPr/>
      </dsp:nvSpPr>
      <dsp:spPr>
        <a:xfrm>
          <a:off x="6126459" y="3287263"/>
          <a:ext cx="682757" cy="682757"/>
        </a:xfrm>
        <a:prstGeom prst="downArrow">
          <a:avLst>
            <a:gd name="adj1" fmla="val 55000"/>
            <a:gd name="adj2" fmla="val 45000"/>
          </a:avLst>
        </a:prstGeom>
        <a:solidFill>
          <a:schemeClr val="accent5">
            <a:alpha val="90000"/>
            <a:tint val="40000"/>
            <a:hueOff val="0"/>
            <a:satOff val="0"/>
            <a:lumOff val="0"/>
            <a:alphaOff val="-40000"/>
          </a:schemeClr>
        </a:solidFill>
        <a:ln>
          <a:noFill/>
        </a:ln>
        <a:effectLst>
          <a:outerShdw blurRad="40000" dist="23000" dir="5400000" rotWithShape="0">
            <a:srgbClr val="000000">
              <a:alpha val="35000"/>
            </a:srgbClr>
          </a:outerShdw>
        </a:effectLst>
        <a:scene3d>
          <a:camera prst="orthographicFront" zoom="92000">
            <a:rot lat="0" lon="0" rev="0"/>
          </a:camera>
          <a:lightRig rig="balanced" dir="t">
            <a:rot lat="0" lon="0" rev="8700000"/>
          </a:lightRig>
        </a:scene3d>
        <a:sp3d z="50080">
          <a:bevelT w="190500" h="38100" prst="relaxedInset"/>
        </a:sp3d>
      </dsp:spPr>
      <dsp:style>
        <a:lnRef idx="0">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b="1" kern="1200">
            <a:solidFill>
              <a:schemeClr val="tx1">
                <a:lumMod val="65000"/>
                <a:lumOff val="35000"/>
              </a:schemeClr>
            </a:solidFill>
          </a:endParaRPr>
        </a:p>
      </dsp:txBody>
      <dsp:txXfrm>
        <a:off x="6126459" y="3287263"/>
        <a:ext cx="682757" cy="68275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42D822E-5833-438E-A832-696703E1A172}" type="datetimeFigureOut">
              <a:rPr lang="de-DE"/>
              <a:pPr>
                <a:defRPr/>
              </a:pPr>
              <a:t>08.11.2016</a:t>
            </a:fld>
            <a:endParaRPr lang="de-D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CE3785-4AF1-428A-9010-84F09560CF8B}"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75B318-8AA2-4A2B-B6A5-D5528D345FFA}" type="datetimeFigureOut">
              <a:rPr lang="de-DE"/>
              <a:pPr>
                <a:defRPr/>
              </a:pPr>
              <a:t>08.11.2016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endParaRPr lang="de-D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CF4E39-0CC0-4478-9166-C0ED63190B0B}" type="slidenum">
              <a:rPr lang="de-DE"/>
              <a:pPr>
                <a:defRPr/>
              </a:pPr>
              <a:t>‹Nr.›</a:t>
            </a:fld>
            <a:endParaRPr lang="de-D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ChangeArrowheads="1" noTextEdit="1"/>
          </p:cNvSpPr>
          <p:nvPr>
            <p:ph type="sldImg"/>
          </p:nvPr>
        </p:nvSpPr>
        <p:spPr bwMode="auto">
          <a:noFill/>
          <a:ln>
            <a:solidFill>
              <a:srgbClr val="000000"/>
            </a:solidFill>
            <a:miter lim="800000"/>
            <a:headEnd/>
            <a:tailEnd/>
          </a:ln>
        </p:spPr>
      </p:sp>
      <p:sp>
        <p:nvSpPr>
          <p:cNvPr id="32771" name="Notizenplatzhalter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txBox="1">
            <a:spLocks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4917683-9197-4E35-9EE9-55E73A5F6794}" type="slidenum">
              <a:rPr lang="de-DE" sz="1200">
                <a:latin typeface="Calibri" pitchFamily="34" charset="0"/>
              </a:rPr>
              <a:pPr algn="r"/>
              <a:t>1</a:t>
            </a:fld>
            <a:endParaRPr lang="de-DE"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0724"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78C8A8-B7BE-42BD-9EE5-A223ECCDE127}" type="slidenum">
              <a:rPr lang="de-DE" smtClean="0"/>
              <a:pPr fontAlgn="base">
                <a:spcBef>
                  <a:spcPct val="0"/>
                </a:spcBef>
                <a:spcAft>
                  <a:spcPct val="0"/>
                </a:spcAft>
                <a:defRPr/>
              </a:pPr>
              <a:t>8</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p:spPr>
      </p:sp>
      <p:sp>
        <p:nvSpPr>
          <p:cNvPr id="3584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a:p>
            <a:pPr eaLnBrk="1" hangingPunct="1">
              <a:spcBef>
                <a:spcPct val="0"/>
              </a:spcBef>
            </a:pPr>
            <a:r>
              <a:rPr lang="de-DE" smtClean="0"/>
              <a:t>           </a:t>
            </a:r>
          </a:p>
        </p:txBody>
      </p:sp>
      <p:sp>
        <p:nvSpPr>
          <p:cNvPr id="31748"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D382F-78BE-42D8-8985-F8733AF9A3D3}" type="slidenum">
              <a:rPr lang="de-DE" smtClean="0"/>
              <a:pPr fontAlgn="base">
                <a:spcBef>
                  <a:spcPct val="0"/>
                </a:spcBef>
                <a:spcAft>
                  <a:spcPct val="0"/>
                </a:spcAft>
                <a:defRPr/>
              </a:pPr>
              <a:t>10</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32772"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74F4CB-17AF-4AD5-83E3-450C3D00E894}" type="slidenum">
              <a:rPr lang="de-DE" smtClean="0"/>
              <a:pPr fontAlgn="base">
                <a:spcBef>
                  <a:spcPct val="0"/>
                </a:spcBef>
                <a:spcAft>
                  <a:spcPct val="0"/>
                </a:spcAft>
                <a:defRPr/>
              </a:pPr>
              <a:t>12</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p:spTree>
      <p:nvGrpSpPr>
        <p:cNvPr id="1" name=""/>
        <p:cNvGrpSpPr/>
        <p:nvPr/>
      </p:nvGrpSpPr>
      <p:grpSpPr>
        <a:xfrm>
          <a:off x="0" y="0"/>
          <a:ext cx="0" cy="0"/>
          <a:chOff x="0" y="0"/>
          <a:chExt cx="0" cy="0"/>
        </a:xfrm>
      </p:grpSpPr>
      <p:sp>
        <p:nvSpPr>
          <p:cNvPr id="5" name="Textfeld 4"/>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9" name="Title 8"/>
          <p:cNvSpPr>
            <a:spLocks noGrp="1"/>
          </p:cNvSpPr>
          <p:nvPr>
            <p:ph type="title"/>
          </p:nvPr>
        </p:nvSpPr>
        <p:spPr>
          <a:xfrm>
            <a:off x="263466" y="325395"/>
            <a:ext cx="8617068" cy="610200"/>
          </a:xfrm>
          <a:prstGeom prst="rect">
            <a:avLst/>
          </a:prstGeom>
        </p:spPr>
        <p:txBody>
          <a:bodyPr vert="horz" lIns="0" tIns="0" rIns="0" bIns="0"/>
          <a:lstStyle>
            <a:lvl1pPr algn="l">
              <a:lnSpc>
                <a:spcPts val="4600"/>
              </a:lnSpc>
              <a:defRPr sz="3800" b="0" i="0" baseline="0">
                <a:solidFill>
                  <a:srgbClr val="00559D"/>
                </a:solidFill>
                <a:latin typeface="+mj-lt"/>
                <a:cs typeface="Arial"/>
              </a:defRPr>
            </a:lvl1pPr>
          </a:lstStyle>
          <a:p>
            <a:r>
              <a:rPr lang="de-DE" smtClean="0"/>
              <a:t>Titelmasterformat durch Klicken bearbeiten</a:t>
            </a:r>
            <a:endParaRPr lang="de-DE" dirty="0"/>
          </a:p>
        </p:txBody>
      </p:sp>
      <p:sp>
        <p:nvSpPr>
          <p:cNvPr id="10" name="Text Placeholder 10"/>
          <p:cNvSpPr>
            <a:spLocks noGrp="1"/>
          </p:cNvSpPr>
          <p:nvPr>
            <p:ph type="body" sz="quarter" idx="10"/>
          </p:nvPr>
        </p:nvSpPr>
        <p:spPr>
          <a:xfrm>
            <a:off x="252468" y="946115"/>
            <a:ext cx="8628066" cy="766773"/>
          </a:xfrm>
          <a:prstGeom prst="rect">
            <a:avLst/>
          </a:prstGeom>
        </p:spPr>
        <p:txBody>
          <a:bodyPr vert="horz" lIns="0" tIns="0" rIns="0" bIns="0"/>
          <a:lstStyle>
            <a:lvl1pPr marL="0" indent="0">
              <a:lnSpc>
                <a:spcPts val="2600"/>
              </a:lnSpc>
              <a:spcBef>
                <a:spcPts val="0"/>
              </a:spcBef>
              <a:buNone/>
              <a:defRPr sz="2000" b="0" i="0">
                <a:solidFill>
                  <a:srgbClr val="00325F"/>
                </a:solidFill>
                <a:latin typeface="+mj-lt"/>
                <a:cs typeface="Arial"/>
              </a:defRPr>
            </a:lvl1pPr>
          </a:lstStyle>
          <a:p>
            <a:pPr lvl="0"/>
            <a:r>
              <a:rPr lang="de-DE" smtClean="0"/>
              <a:t>Textmasterformate durch Klicken bearbeiten</a:t>
            </a:r>
          </a:p>
        </p:txBody>
      </p:sp>
      <p:sp>
        <p:nvSpPr>
          <p:cNvPr id="15" name="Picture Placeholder 13"/>
          <p:cNvSpPr>
            <a:spLocks noGrp="1"/>
          </p:cNvSpPr>
          <p:nvPr>
            <p:ph type="pic" sz="quarter" idx="11"/>
          </p:nvPr>
        </p:nvSpPr>
        <p:spPr>
          <a:xfrm>
            <a:off x="252468" y="1836000"/>
            <a:ext cx="8640000" cy="4464000"/>
          </a:xfrm>
          <a:prstGeom prst="rect">
            <a:avLst/>
          </a:prstGeom>
        </p:spPr>
        <p:txBody>
          <a:bodyPr vert="horz" anchor="ctr"/>
          <a:lstStyle>
            <a:lvl1pPr algn="ctr">
              <a:buNone/>
              <a:defRPr sz="1600" i="0" baseline="0">
                <a:latin typeface="+mn-lt"/>
                <a:cs typeface="Arial"/>
              </a:defRPr>
            </a:lvl1pPr>
          </a:lstStyle>
          <a:p>
            <a:pPr lvl="0"/>
            <a:r>
              <a:rPr lang="de-DE" noProof="0" smtClean="0"/>
              <a:t>Bild durch Klicken auf Symbol hinzufügen</a:t>
            </a:r>
            <a:endParaRPr lang="de-DE" noProof="0" dirty="0"/>
          </a:p>
        </p:txBody>
      </p:sp>
      <p:sp>
        <p:nvSpPr>
          <p:cNvPr id="6" name="Date Placeholder 1"/>
          <p:cNvSpPr>
            <a:spLocks noGrp="1"/>
          </p:cNvSpPr>
          <p:nvPr>
            <p:ph type="dt" sz="half" idx="12"/>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7" name="Footer Placeholder 2"/>
          <p:cNvSpPr>
            <a:spLocks noGrp="1"/>
          </p:cNvSpPr>
          <p:nvPr>
            <p:ph type="ftr" sz="quarter" idx="13"/>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8" name="Slide Number Placeholder 3"/>
          <p:cNvSpPr>
            <a:spLocks noGrp="1"/>
          </p:cNvSpPr>
          <p:nvPr>
            <p:ph type="sldNum" sz="quarter" idx="14"/>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BED21F64-9815-44C0-886F-4B9DA1E8D968}" type="slidenum">
              <a:rPr lang="de-DE"/>
              <a:pPr>
                <a:defRPr/>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3" name="Rectangle 8"/>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4" name="Rectangle 11"/>
          <p:cNvSpPr>
            <a:spLocks noGrp="1" noChangeArrowheads="1"/>
          </p:cNvSpPr>
          <p:nvPr>
            <p:ph type="sldNum" sz="quarter" idx="12"/>
          </p:nvPr>
        </p:nvSpPr>
        <p:spPr>
          <a:xfrm>
            <a:off x="7235825" y="6524625"/>
            <a:ext cx="1474788" cy="279400"/>
          </a:xfrm>
          <a:prstGeom prst="rect">
            <a:avLst/>
          </a:prstGeom>
        </p:spPr>
        <p:txBody>
          <a:bodyPr/>
          <a:lstStyle>
            <a:lvl1pPr fontAlgn="auto">
              <a:spcBef>
                <a:spcPts val="0"/>
              </a:spcBef>
              <a:spcAft>
                <a:spcPts val="0"/>
              </a:spcAft>
              <a:defRPr>
                <a:latin typeface="+mn-lt"/>
                <a:cs typeface="+mn-cs"/>
              </a:defRPr>
            </a:lvl1pPr>
          </a:lstStyle>
          <a:p>
            <a:pPr>
              <a:defRPr/>
            </a:pPr>
            <a:r>
              <a:rPr lang="de-DE"/>
              <a:t>Folie Nr. </a:t>
            </a:r>
            <a:fld id="{FDD8EEF9-9270-48AB-B5D9-9DBA9AC396E7}"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5" name="Textfeld 4"/>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Title 8"/>
          <p:cNvSpPr>
            <a:spLocks noGrp="1"/>
          </p:cNvSpPr>
          <p:nvPr>
            <p:ph type="title"/>
          </p:nvPr>
        </p:nvSpPr>
        <p:spPr>
          <a:xfrm>
            <a:off x="263466" y="1968480"/>
            <a:ext cx="8628678" cy="1350981"/>
          </a:xfrm>
          <a:prstGeom prst="rect">
            <a:avLst/>
          </a:prstGeom>
        </p:spPr>
        <p:txBody>
          <a:bodyPr vert="horz" lIns="0" tIns="0" rIns="0" bIns="0"/>
          <a:lstStyle>
            <a:lvl1pPr algn="l">
              <a:lnSpc>
                <a:spcPts val="4600"/>
              </a:lnSpc>
              <a:defRPr sz="3800" b="0" i="0" baseline="0">
                <a:solidFill>
                  <a:srgbClr val="005493"/>
                </a:solidFill>
                <a:latin typeface="+mj-lt"/>
                <a:cs typeface="Arial"/>
              </a:defRPr>
            </a:lvl1pPr>
          </a:lstStyle>
          <a:p>
            <a:r>
              <a:rPr lang="de-DE" smtClean="0"/>
              <a:t>Titelmasterformat durch Klicken bearbeiten</a:t>
            </a:r>
            <a:endParaRPr lang="de-DE" dirty="0"/>
          </a:p>
        </p:txBody>
      </p:sp>
      <p:sp>
        <p:nvSpPr>
          <p:cNvPr id="4" name="Text Placeholder 10"/>
          <p:cNvSpPr>
            <a:spLocks noGrp="1"/>
          </p:cNvSpPr>
          <p:nvPr>
            <p:ph type="body" sz="quarter" idx="10"/>
          </p:nvPr>
        </p:nvSpPr>
        <p:spPr>
          <a:xfrm>
            <a:off x="263466" y="3319461"/>
            <a:ext cx="8617068"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smtClean="0"/>
              <a:t>Textmasterformate durch Klicken bearbeiten</a:t>
            </a:r>
          </a:p>
          <a:p>
            <a:pPr lvl="1"/>
            <a:r>
              <a:rPr lang="de-DE" smtClean="0"/>
              <a:t>Zweite Ebene</a:t>
            </a:r>
          </a:p>
        </p:txBody>
      </p:sp>
      <p:sp>
        <p:nvSpPr>
          <p:cNvPr id="6" name="Date Placeholder 1"/>
          <p:cNvSpPr>
            <a:spLocks noGrp="1"/>
          </p:cNvSpPr>
          <p:nvPr>
            <p:ph type="dt" sz="half" idx="11"/>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7" name="Footer Placeholder 2"/>
          <p:cNvSpPr>
            <a:spLocks noGrp="1"/>
          </p:cNvSpPr>
          <p:nvPr>
            <p:ph type="ftr" sz="quarter" idx="12"/>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8" name="Slide Number Placeholder 3"/>
          <p:cNvSpPr>
            <a:spLocks noGrp="1"/>
          </p:cNvSpPr>
          <p:nvPr>
            <p:ph type="sldNum" sz="quarter" idx="13"/>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7C6C5750-0CA3-480C-BBA0-9DD70D653994}"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ie Text">
    <p:spTree>
      <p:nvGrpSpPr>
        <p:cNvPr id="1" name=""/>
        <p:cNvGrpSpPr/>
        <p:nvPr/>
      </p:nvGrpSpPr>
      <p:grpSpPr>
        <a:xfrm>
          <a:off x="0" y="0"/>
          <a:ext cx="0" cy="0"/>
          <a:chOff x="0" y="0"/>
          <a:chExt cx="0" cy="0"/>
        </a:xfrm>
      </p:grpSpPr>
      <p:sp>
        <p:nvSpPr>
          <p:cNvPr id="5" name="Textfeld 4"/>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Title 8"/>
          <p:cNvSpPr>
            <a:spLocks noGrp="1"/>
          </p:cNvSpPr>
          <p:nvPr>
            <p:ph type="title"/>
          </p:nvPr>
        </p:nvSpPr>
        <p:spPr>
          <a:xfrm>
            <a:off x="251856" y="434934"/>
            <a:ext cx="8628678" cy="928694"/>
          </a:xfrm>
          <a:prstGeom prst="rect">
            <a:avLst/>
          </a:prstGeom>
        </p:spPr>
        <p:txBody>
          <a:bodyPr vert="horz" lIns="0" tIns="0" rIns="0" bIns="0"/>
          <a:lstStyle>
            <a:lvl1pPr algn="l">
              <a:lnSpc>
                <a:spcPts val="3200"/>
              </a:lnSpc>
              <a:defRPr sz="2800" b="0" i="0" baseline="0">
                <a:solidFill>
                  <a:srgbClr val="005493"/>
                </a:solidFill>
                <a:latin typeface="+mj-lt"/>
                <a:cs typeface="Arial"/>
              </a:defRPr>
            </a:lvl1pPr>
          </a:lstStyle>
          <a:p>
            <a:r>
              <a:rPr lang="de-DE" smtClean="0"/>
              <a:t>Titelmasterformat durch Klicken bearbeiten</a:t>
            </a:r>
            <a:endParaRPr lang="de-DE" dirty="0"/>
          </a:p>
        </p:txBody>
      </p:sp>
      <p:sp>
        <p:nvSpPr>
          <p:cNvPr id="4" name="Text Placeholder 10"/>
          <p:cNvSpPr>
            <a:spLocks noGrp="1"/>
          </p:cNvSpPr>
          <p:nvPr>
            <p:ph type="body" sz="quarter" idx="10"/>
          </p:nvPr>
        </p:nvSpPr>
        <p:spPr>
          <a:xfrm>
            <a:off x="263466" y="1482707"/>
            <a:ext cx="8617068"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smtClean="0"/>
              <a:t>Textmasterformate durch Klicken bearbeiten</a:t>
            </a:r>
          </a:p>
          <a:p>
            <a:pPr lvl="1"/>
            <a:r>
              <a:rPr lang="de-DE" smtClean="0"/>
              <a:t>Zweite Ebene</a:t>
            </a:r>
          </a:p>
        </p:txBody>
      </p:sp>
      <p:sp>
        <p:nvSpPr>
          <p:cNvPr id="6" name="Text Placeholder 10"/>
          <p:cNvSpPr>
            <a:spLocks noGrp="1"/>
          </p:cNvSpPr>
          <p:nvPr>
            <p:ph type="body" sz="quarter" idx="11"/>
          </p:nvPr>
        </p:nvSpPr>
        <p:spPr>
          <a:xfrm>
            <a:off x="251856" y="2462040"/>
            <a:ext cx="8628678" cy="3816000"/>
          </a:xfrm>
          <a:prstGeom prst="rect">
            <a:avLst/>
          </a:prstGeom>
        </p:spPr>
        <p:txBody>
          <a:bodyPr vert="horz" lIns="0" tIns="0" rIns="0" bIns="0"/>
          <a:lstStyle>
            <a:lvl1pPr marL="0" indent="0">
              <a:lnSpc>
                <a:spcPts val="2300"/>
              </a:lnSpc>
              <a:spcBef>
                <a:spcPts val="0"/>
              </a:spcBef>
              <a:buNone/>
              <a:defRPr sz="18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smtClean="0"/>
              <a:t>Textmasterformate durch Klicken bearbeiten</a:t>
            </a:r>
          </a:p>
          <a:p>
            <a:pPr lvl="1"/>
            <a:r>
              <a:rPr lang="de-DE" smtClean="0"/>
              <a:t>Zweite Ebene</a:t>
            </a:r>
          </a:p>
        </p:txBody>
      </p:sp>
      <p:sp>
        <p:nvSpPr>
          <p:cNvPr id="7" name="Date Placeholder 1"/>
          <p:cNvSpPr>
            <a:spLocks noGrp="1"/>
          </p:cNvSpPr>
          <p:nvPr>
            <p:ph type="dt" sz="half" idx="12"/>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8" name="Footer Placeholder 2"/>
          <p:cNvSpPr>
            <a:spLocks noGrp="1"/>
          </p:cNvSpPr>
          <p:nvPr>
            <p:ph type="ftr" sz="quarter" idx="13"/>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9" name="Slide Number Placeholder 3"/>
          <p:cNvSpPr>
            <a:spLocks noGrp="1"/>
          </p:cNvSpPr>
          <p:nvPr>
            <p:ph type="sldNum" sz="quarter" idx="14"/>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1702AF7B-73AD-47B7-A027-A245E88A6710}"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ie Text_Bild">
    <p:spTree>
      <p:nvGrpSpPr>
        <p:cNvPr id="1" name=""/>
        <p:cNvGrpSpPr/>
        <p:nvPr/>
      </p:nvGrpSpPr>
      <p:grpSpPr>
        <a:xfrm>
          <a:off x="0" y="0"/>
          <a:ext cx="0" cy="0"/>
          <a:chOff x="0" y="0"/>
          <a:chExt cx="0" cy="0"/>
        </a:xfrm>
      </p:grpSpPr>
      <p:sp>
        <p:nvSpPr>
          <p:cNvPr id="6" name="Textfeld 5"/>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Title 8"/>
          <p:cNvSpPr>
            <a:spLocks noGrp="1"/>
          </p:cNvSpPr>
          <p:nvPr>
            <p:ph type="title"/>
          </p:nvPr>
        </p:nvSpPr>
        <p:spPr>
          <a:xfrm>
            <a:off x="251856" y="434934"/>
            <a:ext cx="4137579" cy="928694"/>
          </a:xfrm>
          <a:prstGeom prst="rect">
            <a:avLst/>
          </a:prstGeom>
        </p:spPr>
        <p:txBody>
          <a:bodyPr vert="horz" lIns="0" tIns="0" rIns="0" bIns="0"/>
          <a:lstStyle>
            <a:lvl1pPr algn="l">
              <a:lnSpc>
                <a:spcPts val="3200"/>
              </a:lnSpc>
              <a:defRPr sz="2800" b="0" i="0" baseline="0">
                <a:solidFill>
                  <a:srgbClr val="005493"/>
                </a:solidFill>
                <a:latin typeface="+mj-lt"/>
                <a:cs typeface="Arial"/>
              </a:defRPr>
            </a:lvl1pPr>
          </a:lstStyle>
          <a:p>
            <a:r>
              <a:rPr lang="de-DE" smtClean="0"/>
              <a:t>Titelmasterformat durch Klicken bearbeiten</a:t>
            </a:r>
            <a:endParaRPr lang="de-DE" dirty="0"/>
          </a:p>
        </p:txBody>
      </p:sp>
      <p:sp>
        <p:nvSpPr>
          <p:cNvPr id="4" name="Text Placeholder 10"/>
          <p:cNvSpPr>
            <a:spLocks noGrp="1"/>
          </p:cNvSpPr>
          <p:nvPr>
            <p:ph type="body" sz="quarter" idx="10"/>
          </p:nvPr>
        </p:nvSpPr>
        <p:spPr>
          <a:xfrm>
            <a:off x="263466" y="1482707"/>
            <a:ext cx="4125969" cy="814390"/>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smtClean="0"/>
              <a:t>Textmasterformate durch Klicken bearbeiten</a:t>
            </a:r>
          </a:p>
          <a:p>
            <a:pPr lvl="1"/>
            <a:r>
              <a:rPr lang="de-DE" smtClean="0"/>
              <a:t>Zweite Ebene</a:t>
            </a:r>
          </a:p>
        </p:txBody>
      </p:sp>
      <p:sp>
        <p:nvSpPr>
          <p:cNvPr id="9" name="Picture Placeholder 13"/>
          <p:cNvSpPr>
            <a:spLocks noGrp="1"/>
          </p:cNvSpPr>
          <p:nvPr>
            <p:ph type="pic" sz="quarter" idx="15"/>
          </p:nvPr>
        </p:nvSpPr>
        <p:spPr>
          <a:xfrm>
            <a:off x="4704534" y="434934"/>
            <a:ext cx="4176000" cy="5853173"/>
          </a:xfrm>
          <a:prstGeom prst="rect">
            <a:avLst/>
          </a:prstGeom>
        </p:spPr>
        <p:txBody>
          <a:bodyPr vert="horz" anchor="ctr"/>
          <a:lstStyle>
            <a:lvl1pPr algn="ctr">
              <a:buNone/>
              <a:defRPr sz="1600">
                <a:latin typeface="+mn-lt"/>
                <a:cs typeface="Arial"/>
              </a:defRPr>
            </a:lvl1pPr>
          </a:lstStyle>
          <a:p>
            <a:pPr lvl="0"/>
            <a:endParaRPr lang="de-DE" noProof="0" dirty="0" smtClean="0"/>
          </a:p>
          <a:p>
            <a:pPr lvl="0"/>
            <a:endParaRPr lang="de-DE" noProof="0" dirty="0" smtClean="0"/>
          </a:p>
          <a:p>
            <a:pPr lvl="0"/>
            <a:endParaRPr lang="de-DE" noProof="0" dirty="0" smtClean="0"/>
          </a:p>
          <a:p>
            <a:pPr lvl="0"/>
            <a:r>
              <a:rPr lang="de-DE" noProof="0" dirty="0" smtClean="0"/>
              <a:t/>
            </a:r>
            <a:br>
              <a:rPr lang="de-DE" noProof="0" dirty="0" smtClean="0"/>
            </a:br>
            <a:r>
              <a:rPr lang="de-DE" noProof="0" dirty="0" smtClean="0"/>
              <a:t/>
            </a:r>
            <a:br>
              <a:rPr lang="de-DE" noProof="0" dirty="0" smtClean="0"/>
            </a:br>
            <a:r>
              <a:rPr lang="de-DE" noProof="0" dirty="0" smtClean="0"/>
              <a:t>Bild durch Klicken auf das Symbol hinzufügen.</a:t>
            </a:r>
            <a:endParaRPr lang="de-DE" noProof="0" dirty="0"/>
          </a:p>
        </p:txBody>
      </p:sp>
      <p:sp>
        <p:nvSpPr>
          <p:cNvPr id="10" name="Text Placeholder 10"/>
          <p:cNvSpPr>
            <a:spLocks noGrp="1"/>
          </p:cNvSpPr>
          <p:nvPr>
            <p:ph type="body" sz="quarter" idx="11"/>
          </p:nvPr>
        </p:nvSpPr>
        <p:spPr>
          <a:xfrm>
            <a:off x="251856" y="2462040"/>
            <a:ext cx="4137579" cy="3826067"/>
          </a:xfrm>
          <a:prstGeom prst="rect">
            <a:avLst/>
          </a:prstGeom>
        </p:spPr>
        <p:txBody>
          <a:bodyPr vert="horz" lIns="0" tIns="0" rIns="0" bIns="0"/>
          <a:lstStyle>
            <a:lvl1pPr marL="0" indent="0">
              <a:lnSpc>
                <a:spcPts val="2300"/>
              </a:lnSpc>
              <a:spcBef>
                <a:spcPts val="0"/>
              </a:spcBef>
              <a:buNone/>
              <a:defRPr sz="18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smtClean="0"/>
              <a:t>Textmasterformate durch Klicken bearbeiten</a:t>
            </a:r>
          </a:p>
          <a:p>
            <a:pPr lvl="1"/>
            <a:r>
              <a:rPr lang="de-DE" smtClean="0"/>
              <a:t>Zweite Ebene</a:t>
            </a:r>
          </a:p>
        </p:txBody>
      </p:sp>
      <p:sp>
        <p:nvSpPr>
          <p:cNvPr id="7" name="Date Placeholder 1"/>
          <p:cNvSpPr>
            <a:spLocks noGrp="1"/>
          </p:cNvSpPr>
          <p:nvPr>
            <p:ph type="dt" sz="half" idx="16"/>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8" name="Footer Placeholder 2"/>
          <p:cNvSpPr>
            <a:spLocks noGrp="1"/>
          </p:cNvSpPr>
          <p:nvPr>
            <p:ph type="ftr" sz="quarter" idx="17"/>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11" name="Slide Number Placeholder 3"/>
          <p:cNvSpPr>
            <a:spLocks noGrp="1"/>
          </p:cNvSpPr>
          <p:nvPr>
            <p:ph type="sldNum" sz="quarter" idx="18"/>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BD9FD5FC-6146-4FE6-948F-4199D371DC59}"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ie Text_Bild-quer">
    <p:spTree>
      <p:nvGrpSpPr>
        <p:cNvPr id="1" name=""/>
        <p:cNvGrpSpPr/>
        <p:nvPr/>
      </p:nvGrpSpPr>
      <p:grpSpPr>
        <a:xfrm>
          <a:off x="0" y="0"/>
          <a:ext cx="0" cy="0"/>
          <a:chOff x="0" y="0"/>
          <a:chExt cx="0" cy="0"/>
        </a:xfrm>
      </p:grpSpPr>
      <p:sp>
        <p:nvSpPr>
          <p:cNvPr id="6" name="Textfeld 5"/>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Title 8"/>
          <p:cNvSpPr>
            <a:spLocks noGrp="1"/>
          </p:cNvSpPr>
          <p:nvPr>
            <p:ph type="title"/>
          </p:nvPr>
        </p:nvSpPr>
        <p:spPr>
          <a:xfrm>
            <a:off x="251856" y="3794130"/>
            <a:ext cx="8641315" cy="474669"/>
          </a:xfrm>
          <a:prstGeom prst="rect">
            <a:avLst/>
          </a:prstGeom>
        </p:spPr>
        <p:txBody>
          <a:bodyPr vert="horz" lIns="0" tIns="0" rIns="0" bIns="0"/>
          <a:lstStyle>
            <a:lvl1pPr algn="l">
              <a:lnSpc>
                <a:spcPts val="3200"/>
              </a:lnSpc>
              <a:defRPr sz="2800" b="0" i="0" baseline="0">
                <a:solidFill>
                  <a:srgbClr val="005493"/>
                </a:solidFill>
                <a:latin typeface="+mj-lt"/>
                <a:cs typeface="Arial"/>
              </a:defRPr>
            </a:lvl1pPr>
          </a:lstStyle>
          <a:p>
            <a:r>
              <a:rPr lang="de-DE" smtClean="0"/>
              <a:t>Titelmasterformat durch Klicken bearbeiten</a:t>
            </a:r>
            <a:endParaRPr lang="de-DE" dirty="0"/>
          </a:p>
        </p:txBody>
      </p:sp>
      <p:sp>
        <p:nvSpPr>
          <p:cNvPr id="4" name="Text Placeholder 10"/>
          <p:cNvSpPr>
            <a:spLocks noGrp="1"/>
          </p:cNvSpPr>
          <p:nvPr>
            <p:ph type="body" sz="quarter" idx="10"/>
          </p:nvPr>
        </p:nvSpPr>
        <p:spPr>
          <a:xfrm>
            <a:off x="263466" y="4476773"/>
            <a:ext cx="8617068" cy="376234"/>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j-lt"/>
                <a:cs typeface="Arial"/>
              </a:defRPr>
            </a:lvl1pPr>
          </a:lstStyle>
          <a:p>
            <a:pPr lvl="0"/>
            <a:r>
              <a:rPr lang="de-DE" smtClean="0"/>
              <a:t>Textmasterformate durch Klicken bearbeiten</a:t>
            </a:r>
          </a:p>
        </p:txBody>
      </p:sp>
      <p:sp>
        <p:nvSpPr>
          <p:cNvPr id="9" name="Picture Placeholder 13"/>
          <p:cNvSpPr>
            <a:spLocks noGrp="1"/>
          </p:cNvSpPr>
          <p:nvPr>
            <p:ph type="pic" sz="quarter" idx="15"/>
          </p:nvPr>
        </p:nvSpPr>
        <p:spPr>
          <a:xfrm>
            <a:off x="251856" y="434935"/>
            <a:ext cx="8628678" cy="3030578"/>
          </a:xfrm>
          <a:prstGeom prst="rect">
            <a:avLst/>
          </a:prstGeom>
        </p:spPr>
        <p:txBody>
          <a:bodyPr vert="horz" anchor="ctr"/>
          <a:lstStyle>
            <a:lvl1pPr algn="ctr">
              <a:buNone/>
              <a:defRPr sz="1600">
                <a:latin typeface="+mn-lt"/>
                <a:cs typeface="Arial"/>
              </a:defRPr>
            </a:lvl1pPr>
          </a:lstStyle>
          <a:p>
            <a:pPr lvl="0"/>
            <a:endParaRPr lang="de-DE" noProof="0" dirty="0" smtClean="0"/>
          </a:p>
          <a:p>
            <a:pPr lvl="0"/>
            <a:endParaRPr lang="de-DE" noProof="0" dirty="0" smtClean="0"/>
          </a:p>
          <a:p>
            <a:pPr lvl="0"/>
            <a:r>
              <a:rPr lang="de-DE" noProof="0" dirty="0" smtClean="0"/>
              <a:t/>
            </a:r>
            <a:br>
              <a:rPr lang="de-DE" noProof="0" dirty="0" smtClean="0"/>
            </a:br>
            <a:r>
              <a:rPr lang="de-DE" noProof="0" dirty="0" smtClean="0"/>
              <a:t>Bild durch Klicken auf das Symbol hinzufügen.</a:t>
            </a:r>
            <a:endParaRPr lang="de-DE" noProof="0" dirty="0"/>
          </a:p>
        </p:txBody>
      </p:sp>
      <p:sp>
        <p:nvSpPr>
          <p:cNvPr id="10" name="Text Placeholder 10"/>
          <p:cNvSpPr>
            <a:spLocks noGrp="1"/>
          </p:cNvSpPr>
          <p:nvPr>
            <p:ph type="body" sz="quarter" idx="11"/>
          </p:nvPr>
        </p:nvSpPr>
        <p:spPr>
          <a:xfrm>
            <a:off x="251856" y="5086413"/>
            <a:ext cx="8641315" cy="1190601"/>
          </a:xfrm>
          <a:prstGeom prst="rect">
            <a:avLst/>
          </a:prstGeom>
        </p:spPr>
        <p:txBody>
          <a:bodyPr vert="horz" lIns="0" tIns="0" rIns="0" bIns="0"/>
          <a:lstStyle>
            <a:lvl1pPr marL="0" indent="0">
              <a:lnSpc>
                <a:spcPts val="2300"/>
              </a:lnSpc>
              <a:spcBef>
                <a:spcPts val="0"/>
              </a:spcBef>
              <a:buNone/>
              <a:defRPr sz="18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smtClean="0"/>
              <a:t>Textmasterformate durch Klicken bearbeiten</a:t>
            </a:r>
          </a:p>
          <a:p>
            <a:pPr lvl="1"/>
            <a:r>
              <a:rPr lang="de-DE" smtClean="0"/>
              <a:t>Zweite Ebene</a:t>
            </a:r>
          </a:p>
        </p:txBody>
      </p:sp>
      <p:sp>
        <p:nvSpPr>
          <p:cNvPr id="7" name="Date Placeholder 1"/>
          <p:cNvSpPr>
            <a:spLocks noGrp="1"/>
          </p:cNvSpPr>
          <p:nvPr>
            <p:ph type="dt" sz="half" idx="16"/>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8" name="Footer Placeholder 2"/>
          <p:cNvSpPr>
            <a:spLocks noGrp="1"/>
          </p:cNvSpPr>
          <p:nvPr>
            <p:ph type="ftr" sz="quarter" idx="17"/>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11" name="Slide Number Placeholder 3"/>
          <p:cNvSpPr>
            <a:spLocks noGrp="1"/>
          </p:cNvSpPr>
          <p:nvPr>
            <p:ph type="sldNum" sz="quarter" idx="18"/>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078A2BAB-980E-4203-84FA-9E63C5BDDC60}"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Diagramm">
    <p:spTree>
      <p:nvGrpSpPr>
        <p:cNvPr id="1" name=""/>
        <p:cNvGrpSpPr/>
        <p:nvPr/>
      </p:nvGrpSpPr>
      <p:grpSpPr>
        <a:xfrm>
          <a:off x="0" y="0"/>
          <a:ext cx="0" cy="0"/>
          <a:chOff x="0" y="0"/>
          <a:chExt cx="0" cy="0"/>
        </a:xfrm>
      </p:grpSpPr>
      <p:sp>
        <p:nvSpPr>
          <p:cNvPr id="5" name="Textfeld 4"/>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Title 8"/>
          <p:cNvSpPr>
            <a:spLocks noGrp="1"/>
          </p:cNvSpPr>
          <p:nvPr>
            <p:ph type="title"/>
          </p:nvPr>
        </p:nvSpPr>
        <p:spPr>
          <a:xfrm>
            <a:off x="251856" y="434934"/>
            <a:ext cx="4137579" cy="928694"/>
          </a:xfrm>
          <a:prstGeom prst="rect">
            <a:avLst/>
          </a:prstGeom>
        </p:spPr>
        <p:txBody>
          <a:bodyPr vert="horz" lIns="0" tIns="0" rIns="0" bIns="0"/>
          <a:lstStyle>
            <a:lvl1pPr algn="l">
              <a:lnSpc>
                <a:spcPts val="3200"/>
              </a:lnSpc>
              <a:defRPr sz="2800" b="0" i="0" baseline="0">
                <a:solidFill>
                  <a:srgbClr val="005493"/>
                </a:solidFill>
                <a:latin typeface="+mj-lt"/>
                <a:cs typeface="Arial"/>
              </a:defRPr>
            </a:lvl1pPr>
          </a:lstStyle>
          <a:p>
            <a:r>
              <a:rPr lang="de-DE" smtClean="0"/>
              <a:t>Titelmasterformat durch Klicken bearbeiten</a:t>
            </a:r>
            <a:endParaRPr lang="de-DE" dirty="0"/>
          </a:p>
        </p:txBody>
      </p:sp>
      <p:sp>
        <p:nvSpPr>
          <p:cNvPr id="16" name="Diagrammplatzhalter 15"/>
          <p:cNvSpPr>
            <a:spLocks noGrp="1"/>
          </p:cNvSpPr>
          <p:nvPr>
            <p:ph type="chart" sz="quarter" idx="15"/>
          </p:nvPr>
        </p:nvSpPr>
        <p:spPr>
          <a:xfrm>
            <a:off x="252413" y="1566863"/>
            <a:ext cx="8628062" cy="4162456"/>
          </a:xfrm>
          <a:prstGeom prst="rect">
            <a:avLst/>
          </a:prstGeom>
        </p:spPr>
        <p:txBody>
          <a:bodyPr/>
          <a:lstStyle>
            <a:lvl1pPr>
              <a:buNone/>
              <a:defRPr sz="1800"/>
            </a:lvl1pPr>
          </a:lstStyle>
          <a:p>
            <a:pPr lvl="0"/>
            <a:r>
              <a:rPr lang="de-DE" noProof="0" dirty="0" smtClean="0"/>
              <a:t>Diagramm</a:t>
            </a:r>
            <a:endParaRPr lang="de-DE" noProof="0" dirty="0"/>
          </a:p>
        </p:txBody>
      </p:sp>
      <p:sp>
        <p:nvSpPr>
          <p:cNvPr id="22" name="Text Placeholder 10"/>
          <p:cNvSpPr>
            <a:spLocks noGrp="1"/>
          </p:cNvSpPr>
          <p:nvPr>
            <p:ph type="body" sz="quarter" idx="11"/>
          </p:nvPr>
        </p:nvSpPr>
        <p:spPr>
          <a:xfrm>
            <a:off x="251856" y="5802345"/>
            <a:ext cx="8628678"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smtClean="0"/>
              <a:t>Textmasterformate durch Klicken bearbeiten</a:t>
            </a:r>
          </a:p>
        </p:txBody>
      </p:sp>
      <p:sp>
        <p:nvSpPr>
          <p:cNvPr id="6" name="Date Placeholder 1"/>
          <p:cNvSpPr>
            <a:spLocks noGrp="1"/>
          </p:cNvSpPr>
          <p:nvPr>
            <p:ph type="dt" sz="half" idx="16"/>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7" name="Footer Placeholder 2"/>
          <p:cNvSpPr>
            <a:spLocks noGrp="1"/>
          </p:cNvSpPr>
          <p:nvPr>
            <p:ph type="ftr" sz="quarter" idx="17"/>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8" name="Slide Number Placeholder 3"/>
          <p:cNvSpPr>
            <a:spLocks noGrp="1"/>
          </p:cNvSpPr>
          <p:nvPr>
            <p:ph type="sldNum" sz="quarter" idx="18"/>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44219FC4-D37A-4A67-911B-C2952F90922F}"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Bild">
    <p:spTree>
      <p:nvGrpSpPr>
        <p:cNvPr id="1" name=""/>
        <p:cNvGrpSpPr/>
        <p:nvPr/>
      </p:nvGrpSpPr>
      <p:grpSpPr>
        <a:xfrm>
          <a:off x="0" y="0"/>
          <a:ext cx="0" cy="0"/>
          <a:chOff x="0" y="0"/>
          <a:chExt cx="0" cy="0"/>
        </a:xfrm>
      </p:grpSpPr>
      <p:sp>
        <p:nvSpPr>
          <p:cNvPr id="4" name="Textfeld 3"/>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6" name="Text Placeholder 10"/>
          <p:cNvSpPr>
            <a:spLocks noGrp="1"/>
          </p:cNvSpPr>
          <p:nvPr>
            <p:ph type="body" sz="quarter" idx="11"/>
          </p:nvPr>
        </p:nvSpPr>
        <p:spPr>
          <a:xfrm>
            <a:off x="251856" y="5802345"/>
            <a:ext cx="8628678" cy="492291"/>
          </a:xfrm>
          <a:prstGeom prst="rect">
            <a:avLst/>
          </a:prstGeom>
        </p:spPr>
        <p:txBody>
          <a:bodyPr vert="horz" lIns="0" tIns="0" rIns="0" bIns="0"/>
          <a:lstStyle>
            <a:lvl1pPr marL="0" indent="0">
              <a:lnSpc>
                <a:spcPts val="1600"/>
              </a:lnSpc>
              <a:spcBef>
                <a:spcPts val="0"/>
              </a:spcBef>
              <a:buNone/>
              <a:defRPr sz="1200" b="0" i="0" baseline="0">
                <a:solidFill>
                  <a:srgbClr val="00325F"/>
                </a:solidFill>
                <a:latin typeface="+mn-lt"/>
                <a:cs typeface="Arial"/>
              </a:defRPr>
            </a:lvl1pPr>
            <a:lvl2pPr marL="216000" indent="-216000">
              <a:lnSpc>
                <a:spcPts val="2300"/>
              </a:lnSpc>
              <a:buClr>
                <a:srgbClr val="00325F"/>
              </a:buClr>
              <a:buSzPct val="120000"/>
              <a:buFont typeface="Symbol" pitchFamily="18" charset="2"/>
              <a:buChar char="-"/>
              <a:defRPr sz="18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smtClean="0"/>
              <a:t>Textmasterformate durch Klicken bearbeiten</a:t>
            </a:r>
          </a:p>
        </p:txBody>
      </p:sp>
      <p:sp>
        <p:nvSpPr>
          <p:cNvPr id="9" name="Picture Placeholder 13"/>
          <p:cNvSpPr>
            <a:spLocks noGrp="1"/>
          </p:cNvSpPr>
          <p:nvPr>
            <p:ph type="pic" sz="quarter" idx="16"/>
          </p:nvPr>
        </p:nvSpPr>
        <p:spPr>
          <a:xfrm>
            <a:off x="251856" y="434935"/>
            <a:ext cx="8628678" cy="5221328"/>
          </a:xfrm>
          <a:prstGeom prst="rect">
            <a:avLst/>
          </a:prstGeom>
        </p:spPr>
        <p:txBody>
          <a:bodyPr vert="horz" anchor="ctr"/>
          <a:lstStyle>
            <a:lvl1pPr algn="ctr">
              <a:buNone/>
              <a:defRPr sz="1600">
                <a:latin typeface="+mn-lt"/>
                <a:cs typeface="Arial"/>
              </a:defRPr>
            </a:lvl1pPr>
          </a:lstStyle>
          <a:p>
            <a:pPr lvl="0"/>
            <a:endParaRPr lang="de-DE" noProof="0" dirty="0" smtClean="0"/>
          </a:p>
          <a:p>
            <a:pPr lvl="0"/>
            <a:r>
              <a:rPr lang="de-DE" noProof="0" dirty="0" smtClean="0"/>
              <a:t/>
            </a:r>
            <a:br>
              <a:rPr lang="de-DE" noProof="0" dirty="0" smtClean="0"/>
            </a:br>
            <a:r>
              <a:rPr lang="de-DE" noProof="0" dirty="0" smtClean="0"/>
              <a:t>Bild durch Klicken auf das Symbol hinzufügen.</a:t>
            </a:r>
            <a:endParaRPr lang="de-DE" noProof="0" dirty="0"/>
          </a:p>
        </p:txBody>
      </p:sp>
      <p:sp>
        <p:nvSpPr>
          <p:cNvPr id="5" name="Date Placeholder 1"/>
          <p:cNvSpPr>
            <a:spLocks noGrp="1"/>
          </p:cNvSpPr>
          <p:nvPr>
            <p:ph type="dt" sz="half" idx="17"/>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7" name="Footer Placeholder 2"/>
          <p:cNvSpPr>
            <a:spLocks noGrp="1"/>
          </p:cNvSpPr>
          <p:nvPr>
            <p:ph type="ftr" sz="quarter" idx="18"/>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8" name="Slide Number Placeholder 3"/>
          <p:cNvSpPr>
            <a:spLocks noGrp="1"/>
          </p:cNvSpPr>
          <p:nvPr>
            <p:ph type="sldNum" sz="quarter" idx="19"/>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D5880E62-27BF-47FB-B1B3-47F9FF86D625}"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leer">
    <p:spTree>
      <p:nvGrpSpPr>
        <p:cNvPr id="1" name=""/>
        <p:cNvGrpSpPr/>
        <p:nvPr/>
      </p:nvGrpSpPr>
      <p:grpSpPr>
        <a:xfrm>
          <a:off x="0" y="0"/>
          <a:ext cx="0" cy="0"/>
          <a:chOff x="0" y="0"/>
          <a:chExt cx="0" cy="0"/>
        </a:xfrm>
      </p:grpSpPr>
      <p:sp>
        <p:nvSpPr>
          <p:cNvPr id="2" name="Textfeld 1"/>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Date Placeholder 1"/>
          <p:cNvSpPr>
            <a:spLocks noGrp="1"/>
          </p:cNvSpPr>
          <p:nvPr>
            <p:ph type="dt" sz="half" idx="10"/>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4" name="Footer Placeholder 2"/>
          <p:cNvSpPr>
            <a:spLocks noGrp="1"/>
          </p:cNvSpPr>
          <p:nvPr>
            <p:ph type="ftr" sz="quarter" idx="11"/>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5" name="Slide Number Placeholder 3"/>
          <p:cNvSpPr>
            <a:spLocks noGrp="1"/>
          </p:cNvSpPr>
          <p:nvPr>
            <p:ph type="sldNum" sz="quarter" idx="12"/>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4E8455E7-0F26-418B-806F-0EF7B6609EB6}"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4" name="Textfeld 3"/>
          <p:cNvSpPr txBox="1"/>
          <p:nvPr userDrawn="1"/>
        </p:nvSpPr>
        <p:spPr>
          <a:xfrm flipH="1">
            <a:off x="1133475" y="6386513"/>
            <a:ext cx="98425" cy="161925"/>
          </a:xfrm>
          <a:prstGeom prst="rect">
            <a:avLst/>
          </a:prstGeom>
          <a:noFill/>
        </p:spPr>
        <p:txBody>
          <a:bodyPr lIns="0" tIns="0" rIns="0" bIns="0">
            <a:spAutoFit/>
          </a:bodyPr>
          <a:lstStyle/>
          <a:p>
            <a:pPr fontAlgn="auto">
              <a:spcBef>
                <a:spcPts val="0"/>
              </a:spcBef>
              <a:spcAft>
                <a:spcPts val="0"/>
              </a:spcAft>
              <a:defRPr/>
            </a:pPr>
            <a:r>
              <a:rPr lang="de-DE" sz="1050" dirty="0">
                <a:solidFill>
                  <a:srgbClr val="00325F"/>
                </a:solidFill>
                <a:latin typeface="Arial" pitchFamily="34" charset="0"/>
                <a:cs typeface="Arial" pitchFamily="34" charset="0"/>
              </a:rPr>
              <a:t>I</a:t>
            </a:r>
          </a:p>
        </p:txBody>
      </p:sp>
      <p:sp>
        <p:nvSpPr>
          <p:cNvPr id="3" name="Title 8"/>
          <p:cNvSpPr>
            <a:spLocks noGrp="1"/>
          </p:cNvSpPr>
          <p:nvPr>
            <p:ph type="title"/>
          </p:nvPr>
        </p:nvSpPr>
        <p:spPr>
          <a:xfrm>
            <a:off x="251856" y="434934"/>
            <a:ext cx="8628678" cy="928694"/>
          </a:xfrm>
          <a:prstGeom prst="rect">
            <a:avLst/>
          </a:prstGeom>
        </p:spPr>
        <p:txBody>
          <a:bodyPr vert="horz" lIns="0" tIns="0" rIns="0" bIns="0"/>
          <a:lstStyle>
            <a:lvl1pPr algn="l">
              <a:lnSpc>
                <a:spcPts val="3200"/>
              </a:lnSpc>
              <a:defRPr sz="2800" b="0" i="0" baseline="0">
                <a:solidFill>
                  <a:srgbClr val="005493"/>
                </a:solidFill>
                <a:latin typeface="+mj-lt"/>
                <a:cs typeface="Arial"/>
              </a:defRPr>
            </a:lvl1pPr>
          </a:lstStyle>
          <a:p>
            <a:r>
              <a:rPr lang="de-DE" smtClean="0"/>
              <a:t>Titelmasterformat durch Klicken bearbeiten</a:t>
            </a:r>
            <a:endParaRPr lang="de-DE" dirty="0"/>
          </a:p>
        </p:txBody>
      </p:sp>
      <p:sp>
        <p:nvSpPr>
          <p:cNvPr id="6" name="Text Placeholder 10"/>
          <p:cNvSpPr>
            <a:spLocks noGrp="1"/>
          </p:cNvSpPr>
          <p:nvPr>
            <p:ph type="body" sz="quarter" idx="11"/>
          </p:nvPr>
        </p:nvSpPr>
        <p:spPr>
          <a:xfrm>
            <a:off x="251856" y="2735253"/>
            <a:ext cx="8628678" cy="3468735"/>
          </a:xfrm>
          <a:prstGeom prst="rect">
            <a:avLst/>
          </a:prstGeom>
        </p:spPr>
        <p:txBody>
          <a:bodyPr vert="horz" lIns="0" tIns="0" rIns="0" bIns="0"/>
          <a:lstStyle>
            <a:lvl1pPr marL="0" indent="0">
              <a:lnSpc>
                <a:spcPts val="2600"/>
              </a:lnSpc>
              <a:spcBef>
                <a:spcPts val="0"/>
              </a:spcBef>
              <a:buNone/>
              <a:defRPr sz="2000" b="0" i="0" baseline="0">
                <a:solidFill>
                  <a:srgbClr val="00325F"/>
                </a:solidFill>
                <a:latin typeface="+mn-lt"/>
                <a:cs typeface="Arial"/>
              </a:defRPr>
            </a:lvl1pPr>
            <a:lvl2pPr marL="216000" indent="-216000">
              <a:lnSpc>
                <a:spcPts val="2600"/>
              </a:lnSpc>
              <a:buClr>
                <a:srgbClr val="00325F"/>
              </a:buClr>
              <a:buSzPct val="120000"/>
              <a:buFont typeface="Symbol" pitchFamily="18" charset="2"/>
              <a:buChar char="-"/>
              <a:defRPr sz="2000">
                <a:solidFill>
                  <a:srgbClr val="00325F"/>
                </a:solidFill>
                <a:latin typeface="+mn-lt"/>
              </a:defRPr>
            </a:lvl2pPr>
            <a:lvl3pPr marL="864000" indent="-216000">
              <a:lnSpc>
                <a:spcPts val="2300"/>
              </a:lnSpc>
              <a:buFont typeface="Arial" pitchFamily="34" charset="0"/>
              <a:buChar char="–"/>
              <a:defRPr sz="1800" baseline="0">
                <a:latin typeface="Arial" pitchFamily="34" charset="0"/>
              </a:defRPr>
            </a:lvl3pPr>
            <a:lvl4pPr marL="1296000" indent="-216000">
              <a:lnSpc>
                <a:spcPts val="2300"/>
              </a:lnSpc>
              <a:buFont typeface="Arial" pitchFamily="34" charset="0"/>
              <a:buChar char="•"/>
              <a:defRPr sz="1800">
                <a:latin typeface="Arial" pitchFamily="34" charset="0"/>
              </a:defRPr>
            </a:lvl4pPr>
            <a:lvl5pPr marL="1728000" indent="-216000">
              <a:lnSpc>
                <a:spcPts val="2300"/>
              </a:lnSpc>
              <a:buFont typeface="Arial" pitchFamily="34" charset="0"/>
              <a:buChar char="–"/>
              <a:defRPr sz="1800">
                <a:latin typeface="Arial" pitchFamily="34" charset="0"/>
              </a:defRPr>
            </a:lvl5pPr>
          </a:lstStyle>
          <a:p>
            <a:pPr lvl="0"/>
            <a:r>
              <a:rPr lang="de-DE" smtClean="0"/>
              <a:t>Textmasterformate durch Klicken bearbeiten</a:t>
            </a:r>
          </a:p>
          <a:p>
            <a:pPr lvl="1"/>
            <a:r>
              <a:rPr lang="de-DE" smtClean="0"/>
              <a:t>Zweite Ebene</a:t>
            </a:r>
          </a:p>
        </p:txBody>
      </p:sp>
      <p:sp>
        <p:nvSpPr>
          <p:cNvPr id="5" name="Date Placeholder 1"/>
          <p:cNvSpPr>
            <a:spLocks noGrp="1"/>
          </p:cNvSpPr>
          <p:nvPr>
            <p:ph type="dt" sz="half" idx="12"/>
          </p:nvPr>
        </p:nvSpPr>
        <p:spPr>
          <a:xfrm>
            <a:off x="485775" y="6408738"/>
            <a:ext cx="612775" cy="144462"/>
          </a:xfrm>
          <a:prstGeom prst="rect">
            <a:avLst/>
          </a:prstGeom>
        </p:spPr>
        <p:txBody>
          <a:bodyPr lIns="0" tIns="0" rIns="0" bIns="0"/>
          <a:lstStyle>
            <a:lvl1pPr algn="r" fontAlgn="auto">
              <a:spcBef>
                <a:spcPts val="0"/>
              </a:spcBef>
              <a:spcAft>
                <a:spcPts val="0"/>
              </a:spcAft>
              <a:defRPr sz="800">
                <a:solidFill>
                  <a:srgbClr val="00325F"/>
                </a:solidFill>
                <a:latin typeface="+mn-lt"/>
                <a:cs typeface="Arial"/>
              </a:defRPr>
            </a:lvl1pPr>
          </a:lstStyle>
          <a:p>
            <a:pPr>
              <a:defRPr/>
            </a:pPr>
            <a:r>
              <a:rPr lang="de-DE"/>
              <a:t>17.10.2015</a:t>
            </a:r>
            <a:endParaRPr lang="de-DE" dirty="0"/>
          </a:p>
        </p:txBody>
      </p:sp>
      <p:sp>
        <p:nvSpPr>
          <p:cNvPr id="7" name="Footer Placeholder 2"/>
          <p:cNvSpPr>
            <a:spLocks noGrp="1"/>
          </p:cNvSpPr>
          <p:nvPr>
            <p:ph type="ftr" sz="quarter" idx="13"/>
          </p:nvPr>
        </p:nvSpPr>
        <p:spPr>
          <a:xfrm>
            <a:off x="1198563" y="6408738"/>
            <a:ext cx="6629400" cy="144462"/>
          </a:xfrm>
          <a:prstGeom prst="rect">
            <a:avLst/>
          </a:prstGeom>
        </p:spPr>
        <p:txBody>
          <a:bodyPr lIns="0" tIns="0" rIns="0" bIns="0"/>
          <a:lstStyle>
            <a:lvl1pPr fontAlgn="auto">
              <a:spcBef>
                <a:spcPts val="0"/>
              </a:spcBef>
              <a:spcAft>
                <a:spcPts val="0"/>
              </a:spcAft>
              <a:defRPr sz="800">
                <a:solidFill>
                  <a:srgbClr val="00325F"/>
                </a:solidFill>
                <a:latin typeface="+mn-lt"/>
                <a:cs typeface="Arial"/>
              </a:defRPr>
            </a:lvl1pPr>
          </a:lstStyle>
          <a:p>
            <a:pPr>
              <a:defRPr/>
            </a:pPr>
            <a:r>
              <a:rPr lang="de-DE"/>
              <a:t>LWL-Landesjugendamt Westfalen</a:t>
            </a:r>
            <a:endParaRPr lang="de-DE" dirty="0"/>
          </a:p>
        </p:txBody>
      </p:sp>
      <p:sp>
        <p:nvSpPr>
          <p:cNvPr id="8" name="Slide Number Placeholder 3"/>
          <p:cNvSpPr>
            <a:spLocks noGrp="1"/>
          </p:cNvSpPr>
          <p:nvPr>
            <p:ph type="sldNum" sz="quarter" idx="14"/>
          </p:nvPr>
        </p:nvSpPr>
        <p:spPr>
          <a:xfrm>
            <a:off x="252413" y="6408738"/>
            <a:ext cx="255587" cy="144462"/>
          </a:xfrm>
          <a:prstGeom prst="rect">
            <a:avLst/>
          </a:prstGeom>
        </p:spPr>
        <p:txBody>
          <a:bodyPr lIns="0" tIns="0" rIns="0" bIns="0"/>
          <a:lstStyle>
            <a:lvl1pPr algn="l" fontAlgn="auto">
              <a:spcBef>
                <a:spcPts val="0"/>
              </a:spcBef>
              <a:spcAft>
                <a:spcPts val="0"/>
              </a:spcAft>
              <a:defRPr sz="800">
                <a:solidFill>
                  <a:srgbClr val="00325F"/>
                </a:solidFill>
                <a:latin typeface="+mn-lt"/>
                <a:cs typeface="Arial"/>
              </a:defRPr>
            </a:lvl1pPr>
          </a:lstStyle>
          <a:p>
            <a:pPr>
              <a:defRPr/>
            </a:pPr>
            <a:fld id="{14B4E249-2A53-46DE-8211-3DF4826D8DFE}"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p:nvPr/>
        </p:nvCxnSpPr>
        <p:spPr>
          <a:xfrm>
            <a:off x="252413" y="6372225"/>
            <a:ext cx="8639175" cy="1588"/>
          </a:xfrm>
          <a:prstGeom prst="line">
            <a:avLst/>
          </a:prstGeom>
          <a:ln w="6350" cap="flat">
            <a:solidFill>
              <a:srgbClr val="00325F"/>
            </a:solidFill>
          </a:ln>
          <a:effectLst/>
        </p:spPr>
        <p:style>
          <a:lnRef idx="2">
            <a:schemeClr val="accent1"/>
          </a:lnRef>
          <a:fillRef idx="0">
            <a:schemeClr val="accent1"/>
          </a:fillRef>
          <a:effectRef idx="1">
            <a:schemeClr val="accent1"/>
          </a:effectRef>
          <a:fontRef idx="minor">
            <a:schemeClr val="tx1"/>
          </a:fontRef>
        </p:style>
      </p:cxnSp>
      <p:pic>
        <p:nvPicPr>
          <p:cNvPr id="4099" name="Grafik 8" descr="Logo-solo_1500px_transparent.png"/>
          <p:cNvPicPr>
            <a:picLocks noChangeAspect="1"/>
          </p:cNvPicPr>
          <p:nvPr userDrawn="1"/>
        </p:nvPicPr>
        <p:blipFill>
          <a:blip r:embed="rId12"/>
          <a:srcRect/>
          <a:stretch>
            <a:fillRect/>
          </a:stretch>
        </p:blipFill>
        <p:spPr bwMode="auto">
          <a:xfrm>
            <a:off x="8099425" y="6432550"/>
            <a:ext cx="792163"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Lst>
  <p:hf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Segoe UI" pitchFamily="34" charset="0"/>
        </a:defRPr>
      </a:lvl2pPr>
      <a:lvl3pPr algn="ctr" defTabSz="457200" rtl="0" eaLnBrk="0" fontAlgn="base" hangingPunct="0">
        <a:spcBef>
          <a:spcPct val="0"/>
        </a:spcBef>
        <a:spcAft>
          <a:spcPct val="0"/>
        </a:spcAft>
        <a:defRPr sz="4400">
          <a:solidFill>
            <a:schemeClr val="tx1"/>
          </a:solidFill>
          <a:latin typeface="Segoe UI" pitchFamily="34" charset="0"/>
        </a:defRPr>
      </a:lvl3pPr>
      <a:lvl4pPr algn="ctr" defTabSz="457200" rtl="0" eaLnBrk="0" fontAlgn="base" hangingPunct="0">
        <a:spcBef>
          <a:spcPct val="0"/>
        </a:spcBef>
        <a:spcAft>
          <a:spcPct val="0"/>
        </a:spcAft>
        <a:defRPr sz="4400">
          <a:solidFill>
            <a:schemeClr val="tx1"/>
          </a:solidFill>
          <a:latin typeface="Segoe UI" pitchFamily="34" charset="0"/>
        </a:defRPr>
      </a:lvl4pPr>
      <a:lvl5pPr algn="ctr" defTabSz="457200" rtl="0" eaLnBrk="0" fontAlgn="base" hangingPunct="0">
        <a:spcBef>
          <a:spcPct val="0"/>
        </a:spcBef>
        <a:spcAft>
          <a:spcPct val="0"/>
        </a:spcAft>
        <a:defRPr sz="4400">
          <a:solidFill>
            <a:schemeClr val="tx1"/>
          </a:solidFill>
          <a:latin typeface="Segoe UI" pitchFamily="34" charset="0"/>
        </a:defRPr>
      </a:lvl5pPr>
      <a:lvl6pPr marL="457200" algn="ctr" defTabSz="457200" rtl="0" fontAlgn="base">
        <a:spcBef>
          <a:spcPct val="0"/>
        </a:spcBef>
        <a:spcAft>
          <a:spcPct val="0"/>
        </a:spcAft>
        <a:defRPr sz="4400">
          <a:solidFill>
            <a:schemeClr val="tx1"/>
          </a:solidFill>
          <a:latin typeface="Segoe UI" pitchFamily="34" charset="0"/>
        </a:defRPr>
      </a:lvl6pPr>
      <a:lvl7pPr marL="914400" algn="ctr" defTabSz="457200" rtl="0" fontAlgn="base">
        <a:spcBef>
          <a:spcPct val="0"/>
        </a:spcBef>
        <a:spcAft>
          <a:spcPct val="0"/>
        </a:spcAft>
        <a:defRPr sz="4400">
          <a:solidFill>
            <a:schemeClr val="tx1"/>
          </a:solidFill>
          <a:latin typeface="Segoe UI" pitchFamily="34" charset="0"/>
        </a:defRPr>
      </a:lvl7pPr>
      <a:lvl8pPr marL="1371600" algn="ctr" defTabSz="457200" rtl="0" fontAlgn="base">
        <a:spcBef>
          <a:spcPct val="0"/>
        </a:spcBef>
        <a:spcAft>
          <a:spcPct val="0"/>
        </a:spcAft>
        <a:defRPr sz="4400">
          <a:solidFill>
            <a:schemeClr val="tx1"/>
          </a:solidFill>
          <a:latin typeface="Segoe UI" pitchFamily="34" charset="0"/>
        </a:defRPr>
      </a:lvl8pPr>
      <a:lvl9pPr marL="1828800" algn="ctr" defTabSz="457200" rtl="0" fontAlgn="base">
        <a:spcBef>
          <a:spcPct val="0"/>
        </a:spcBef>
        <a:spcAft>
          <a:spcPct val="0"/>
        </a:spcAft>
        <a:defRPr sz="4400">
          <a:solidFill>
            <a:schemeClr val="tx1"/>
          </a:solidFill>
          <a:latin typeface="Segoe U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descr="150910-Junge-Fluechtlinge-Elisabethheim-Havetoft-Oehler.jpg"/>
          <p:cNvPicPr>
            <a:picLocks noChangeAspect="1"/>
          </p:cNvPicPr>
          <p:nvPr/>
        </p:nvPicPr>
        <p:blipFill>
          <a:blip r:embed="rId3">
            <a:lum bright="10000"/>
          </a:blip>
          <a:stretch>
            <a:fillRect/>
          </a:stretch>
        </p:blipFill>
        <p:spPr>
          <a:xfrm>
            <a:off x="0" y="105308"/>
            <a:ext cx="9144000" cy="6096000"/>
          </a:xfrm>
          <a:prstGeom prst="rect">
            <a:avLst/>
          </a:prstGeom>
          <a:noFill/>
          <a:ln>
            <a:noFill/>
          </a:ln>
          <a:effectLst>
            <a:softEdge rad="63500"/>
          </a:effectLst>
        </p:spPr>
      </p:pic>
      <p:sp>
        <p:nvSpPr>
          <p:cNvPr id="15363" name="Rectangle 2"/>
          <p:cNvSpPr>
            <a:spLocks noGrp="1" noChangeArrowheads="1"/>
          </p:cNvSpPr>
          <p:nvPr>
            <p:ph type="ctrTitle" idx="4294967295"/>
          </p:nvPr>
        </p:nvSpPr>
        <p:spPr bwMode="auto">
          <a:xfrm>
            <a:off x="1115617" y="105308"/>
            <a:ext cx="7380819" cy="1775520"/>
          </a:xfrm>
          <a:prstGeom prst="rect">
            <a:avLst/>
          </a:prstGeom>
          <a:noFill/>
          <a:ln>
            <a:miter lim="800000"/>
            <a:headEnd/>
            <a:tailEnd/>
          </a:ln>
        </p:spPr>
        <p:txBody>
          <a:bodyPr anchor="b"/>
          <a:lstStyle/>
          <a:p>
            <a:pPr eaLnBrk="1" hangingPunct="1">
              <a:lnSpc>
                <a:spcPts val="2800"/>
              </a:lnSpc>
            </a:pPr>
            <a:r>
              <a:rPr lang="de-DE" sz="2800" b="1" dirty="0" smtClean="0">
                <a:solidFill>
                  <a:schemeClr val="tx1">
                    <a:lumMod val="95000"/>
                    <a:lumOff val="5000"/>
                  </a:schemeClr>
                </a:solidFill>
              </a:rPr>
              <a:t>Situation</a:t>
            </a:r>
            <a:br>
              <a:rPr lang="de-DE" sz="2800" b="1" dirty="0" smtClean="0">
                <a:solidFill>
                  <a:schemeClr val="tx1">
                    <a:lumMod val="95000"/>
                    <a:lumOff val="5000"/>
                  </a:schemeClr>
                </a:solidFill>
              </a:rPr>
            </a:br>
            <a:r>
              <a:rPr lang="de-DE" sz="2800" b="1" dirty="0" err="1" smtClean="0">
                <a:solidFill>
                  <a:schemeClr val="tx1">
                    <a:lumMod val="95000"/>
                    <a:lumOff val="5000"/>
                  </a:schemeClr>
                </a:solidFill>
              </a:rPr>
              <a:t>un</a:t>
            </a:r>
            <a:r>
              <a:rPr lang="de-DE" sz="2800" b="1" dirty="0" smtClean="0">
                <a:solidFill>
                  <a:schemeClr val="tx1">
                    <a:lumMod val="95000"/>
                    <a:lumOff val="5000"/>
                  </a:schemeClr>
                </a:solidFill>
              </a:rPr>
              <a:t>-begleiteter minderjähriger Flüchtlinge</a:t>
            </a:r>
            <a:br>
              <a:rPr lang="de-DE" sz="2800" b="1" dirty="0" smtClean="0">
                <a:solidFill>
                  <a:schemeClr val="tx1">
                    <a:lumMod val="95000"/>
                    <a:lumOff val="5000"/>
                  </a:schemeClr>
                </a:solidFill>
              </a:rPr>
            </a:br>
            <a:r>
              <a:rPr lang="de-DE" sz="2800" b="1" dirty="0" smtClean="0">
                <a:solidFill>
                  <a:schemeClr val="tx1">
                    <a:lumMod val="95000"/>
                    <a:lumOff val="5000"/>
                  </a:schemeClr>
                </a:solidFill>
              </a:rPr>
              <a:t>in NRW</a:t>
            </a:r>
            <a:r>
              <a:rPr lang="de-DE" sz="2400" b="1" dirty="0" smtClean="0"/>
              <a:t/>
            </a:r>
            <a:br>
              <a:rPr lang="de-DE" sz="2400" b="1" dirty="0" smtClean="0"/>
            </a:br>
            <a:endParaRPr lang="de-DE" sz="2400" b="1" dirty="0" smtClean="0"/>
          </a:p>
        </p:txBody>
      </p:sp>
      <p:sp>
        <p:nvSpPr>
          <p:cNvPr id="15364" name="Rectangle 3"/>
          <p:cNvSpPr>
            <a:spLocks noGrp="1" noChangeArrowheads="1"/>
          </p:cNvSpPr>
          <p:nvPr>
            <p:ph type="subTitle" idx="4294967295"/>
          </p:nvPr>
        </p:nvSpPr>
        <p:spPr bwMode="auto">
          <a:xfrm>
            <a:off x="5148263" y="4976813"/>
            <a:ext cx="3960812" cy="1189037"/>
          </a:xfrm>
          <a:prstGeom prst="rect">
            <a:avLst/>
          </a:prstGeom>
          <a:solidFill>
            <a:srgbClr val="003E00">
              <a:alpha val="61176"/>
            </a:srgbClr>
          </a:solidFill>
          <a:ln>
            <a:miter lim="800000"/>
            <a:headEnd/>
            <a:tailEnd/>
          </a:ln>
        </p:spPr>
        <p:txBody>
          <a:bodyPr/>
          <a:lstStyle/>
          <a:p>
            <a:pPr marL="0" indent="0" eaLnBrk="1" hangingPunct="1">
              <a:buFont typeface="Arial" charset="0"/>
              <a:buNone/>
            </a:pPr>
            <a:r>
              <a:rPr lang="de-DE" sz="2400" b="1" dirty="0" smtClean="0">
                <a:solidFill>
                  <a:schemeClr val="bg1"/>
                </a:solidFill>
              </a:rPr>
              <a:t>Tagung </a:t>
            </a:r>
            <a:r>
              <a:rPr lang="de-DE" sz="2400" b="1" dirty="0" err="1" smtClean="0">
                <a:solidFill>
                  <a:schemeClr val="bg1"/>
                </a:solidFill>
              </a:rPr>
              <a:t>Medecon</a:t>
            </a:r>
            <a:r>
              <a:rPr lang="de-DE" sz="2400" b="1" dirty="0" smtClean="0">
                <a:solidFill>
                  <a:schemeClr val="bg1"/>
                </a:solidFill>
              </a:rPr>
              <a:t> Ruhr</a:t>
            </a:r>
          </a:p>
          <a:p>
            <a:pPr marL="0" indent="0" eaLnBrk="1" hangingPunct="1">
              <a:buFont typeface="Arial" charset="0"/>
              <a:buNone/>
            </a:pPr>
            <a:r>
              <a:rPr lang="de-DE" sz="2400" b="1" dirty="0" smtClean="0">
                <a:solidFill>
                  <a:schemeClr val="bg1"/>
                </a:solidFill>
              </a:rPr>
              <a:t>09.11.2016  </a:t>
            </a:r>
            <a:endParaRPr lang="de-DE" dirty="0" smtClean="0">
              <a:solidFill>
                <a:schemeClr val="bg1"/>
              </a:solidFill>
            </a:endParaRPr>
          </a:p>
        </p:txBody>
      </p:sp>
      <p:sp>
        <p:nvSpPr>
          <p:cNvPr id="15365" name="Textfeld 8"/>
          <p:cNvSpPr txBox="1">
            <a:spLocks noChangeArrowheads="1"/>
          </p:cNvSpPr>
          <p:nvPr/>
        </p:nvSpPr>
        <p:spPr bwMode="auto">
          <a:xfrm>
            <a:off x="250825" y="6129338"/>
            <a:ext cx="8966200" cy="215900"/>
          </a:xfrm>
          <a:prstGeom prst="rect">
            <a:avLst/>
          </a:prstGeom>
          <a:noFill/>
          <a:ln w="9525">
            <a:noFill/>
            <a:miter lim="800000"/>
            <a:headEnd/>
            <a:tailEnd/>
          </a:ln>
        </p:spPr>
        <p:txBody>
          <a:bodyPr>
            <a:spAutoFit/>
          </a:bodyPr>
          <a:lstStyle/>
          <a:p>
            <a:r>
              <a:rPr lang="de-DE" sz="800" dirty="0">
                <a:latin typeface="Segoe UI" pitchFamily="34" charset="0"/>
              </a:rPr>
              <a:t>												Quelle Foto: </a:t>
            </a:r>
            <a:r>
              <a:rPr lang="de-DE" sz="800" dirty="0" err="1">
                <a:latin typeface="Segoe UI" pitchFamily="34" charset="0"/>
              </a:rPr>
              <a:t>Oehler_Junge</a:t>
            </a:r>
            <a:r>
              <a:rPr lang="de-DE" sz="800" dirty="0">
                <a:latin typeface="Segoe UI" pitchFamily="34" charset="0"/>
              </a:rPr>
              <a:t>-</a:t>
            </a:r>
            <a:r>
              <a:rPr lang="de-DE" sz="800" dirty="0" err="1">
                <a:latin typeface="Segoe UI" pitchFamily="34" charset="0"/>
              </a:rPr>
              <a:t>Fluechtlinge</a:t>
            </a:r>
            <a:r>
              <a:rPr lang="de-DE" sz="800" dirty="0">
                <a:latin typeface="Segoe UI" pitchFamily="34" charset="0"/>
              </a:rPr>
              <a:t>-Elisabethheim</a:t>
            </a:r>
          </a:p>
        </p:txBody>
      </p:sp>
      <p:sp>
        <p:nvSpPr>
          <p:cNvPr id="15366" name="Textfeld 9"/>
          <p:cNvSpPr txBox="1">
            <a:spLocks noChangeArrowheads="1"/>
          </p:cNvSpPr>
          <p:nvPr/>
        </p:nvSpPr>
        <p:spPr bwMode="auto">
          <a:xfrm>
            <a:off x="250825" y="6416675"/>
            <a:ext cx="3943350" cy="369888"/>
          </a:xfrm>
          <a:prstGeom prst="rect">
            <a:avLst/>
          </a:prstGeom>
          <a:noFill/>
          <a:ln w="9525">
            <a:noFill/>
            <a:miter lim="800000"/>
            <a:headEnd/>
            <a:tailEnd/>
          </a:ln>
        </p:spPr>
        <p:txBody>
          <a:bodyPr wrap="none">
            <a:spAutoFit/>
          </a:bodyPr>
          <a:lstStyle/>
          <a:p>
            <a:r>
              <a:rPr lang="de-DE" b="1">
                <a:latin typeface="Segoe UI" pitchFamily="34" charset="0"/>
              </a:rPr>
              <a:t>LWL-Landesjugendamt Westfalen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bgerundetes Rechteck 18"/>
          <p:cNvSpPr/>
          <p:nvPr/>
        </p:nvSpPr>
        <p:spPr>
          <a:xfrm>
            <a:off x="323850" y="5408613"/>
            <a:ext cx="8712200" cy="914400"/>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dirty="0">
              <a:solidFill>
                <a:schemeClr val="bg1"/>
              </a:solidFill>
            </a:endParaRPr>
          </a:p>
        </p:txBody>
      </p:sp>
      <p:sp>
        <p:nvSpPr>
          <p:cNvPr id="17411" name="Titel 1"/>
          <p:cNvSpPr>
            <a:spLocks noGrp="1"/>
          </p:cNvSpPr>
          <p:nvPr>
            <p:ph type="title"/>
          </p:nvPr>
        </p:nvSpPr>
        <p:spPr bwMode="auto">
          <a:xfrm>
            <a:off x="252413" y="296863"/>
            <a:ext cx="8628062" cy="1338262"/>
          </a:xfrm>
          <a:solidFill>
            <a:srgbClr val="EAEAEA"/>
          </a:solidFill>
          <a:ln>
            <a:miter lim="800000"/>
            <a:headEnd/>
            <a:tailEnd/>
          </a:ln>
        </p:spPr>
        <p:txBody>
          <a:bodyPr wrap="square" numCol="1" anchor="t" anchorCtr="0" compatLnSpc="1">
            <a:prstTxWarp prst="textNoShape">
              <a:avLst/>
            </a:prstTxWarp>
          </a:bodyPr>
          <a:lstStyle/>
          <a:p>
            <a:pPr eaLnBrk="1" hangingPunct="1"/>
            <a:r>
              <a:rPr lang="de-DE" sz="2400" b="1" dirty="0" smtClean="0">
                <a:cs typeface="Arial" charset="0"/>
              </a:rPr>
              <a:t>Verteilung von minderjährigen unbegleiteten Flüchtlingen</a:t>
            </a:r>
            <a:br>
              <a:rPr lang="de-DE" sz="2400" b="1" dirty="0" smtClean="0">
                <a:cs typeface="Arial" charset="0"/>
              </a:rPr>
            </a:br>
            <a:r>
              <a:rPr lang="de-DE" sz="2400" b="1" dirty="0" smtClean="0">
                <a:cs typeface="Arial" charset="0"/>
              </a:rPr>
              <a:t>auf Grundlage der seit dem 01.11.2015 geltenden Bestimmungen</a:t>
            </a:r>
            <a:r>
              <a:rPr lang="de-DE" sz="2000" b="1" dirty="0" smtClean="0">
                <a:cs typeface="Arial" charset="0"/>
              </a:rPr>
              <a:t/>
            </a:r>
            <a:br>
              <a:rPr lang="de-DE" sz="2000" b="1" dirty="0" smtClean="0">
                <a:cs typeface="Arial" charset="0"/>
              </a:rPr>
            </a:br>
            <a:r>
              <a:rPr lang="de-DE" sz="2000" b="1" dirty="0" smtClean="0">
                <a:solidFill>
                  <a:srgbClr val="C00000"/>
                </a:solidFill>
                <a:cs typeface="Arial" charset="0"/>
              </a:rPr>
              <a:t>– auf alle Jugendämter in Deutschland  - Schätzungen 10/2015</a:t>
            </a:r>
            <a:r>
              <a:rPr lang="de-DE" sz="2000" b="1" dirty="0" smtClean="0">
                <a:cs typeface="Arial" charset="0"/>
              </a:rPr>
              <a:t/>
            </a:r>
            <a:br>
              <a:rPr lang="de-DE" sz="2000" b="1" dirty="0" smtClean="0">
                <a:cs typeface="Arial" charset="0"/>
              </a:rPr>
            </a:br>
            <a:endParaRPr lang="de-DE" sz="2000" b="1" dirty="0" smtClean="0">
              <a:cs typeface="Arial" charset="0"/>
            </a:endParaRPr>
          </a:p>
        </p:txBody>
      </p:sp>
      <p:sp>
        <p:nvSpPr>
          <p:cNvPr id="19461" name="Fußzeilenplatzhalter 4"/>
          <p:cNvSpPr>
            <a:spLocks noGrp="1"/>
          </p:cNvSpPr>
          <p:nvPr>
            <p:ph type="ftr" sz="quarter" idx="17"/>
          </p:nvPr>
        </p:nvSpPr>
        <p:spPr bwMode="auto">
          <a:ln>
            <a:miter lim="800000"/>
            <a:headEnd/>
            <a:tailEnd/>
          </a:ln>
        </p:spPr>
        <p:txBody>
          <a:bodyPr vert="horz" wrap="square" numCol="1" anchor="t" anchorCtr="0" compatLnSpc="1">
            <a:prstTxWarp prst="textNoShape">
              <a:avLst/>
            </a:prstTxWarp>
          </a:bodyPr>
          <a:lstStyle/>
          <a:p>
            <a:pPr fontAlgn="base">
              <a:spcBef>
                <a:spcPct val="0"/>
              </a:spcBef>
              <a:spcAft>
                <a:spcPct val="0"/>
              </a:spcAft>
              <a:defRPr/>
            </a:pPr>
            <a:r>
              <a:rPr lang="de-DE" smtClean="0">
                <a:cs typeface="Arial" charset="0"/>
              </a:rPr>
              <a:t>LWL-Landesjugendamt Westfalen</a:t>
            </a:r>
          </a:p>
        </p:txBody>
      </p:sp>
      <p:sp>
        <p:nvSpPr>
          <p:cNvPr id="17414" name="Rechteck 4"/>
          <p:cNvSpPr>
            <a:spLocks noChangeArrowheads="1"/>
          </p:cNvSpPr>
          <p:nvPr/>
        </p:nvSpPr>
        <p:spPr bwMode="auto">
          <a:xfrm>
            <a:off x="34925" y="1916113"/>
            <a:ext cx="9037638" cy="5664200"/>
          </a:xfrm>
          <a:prstGeom prst="rect">
            <a:avLst/>
          </a:prstGeom>
          <a:noFill/>
          <a:ln w="9525">
            <a:noFill/>
            <a:miter lim="800000"/>
            <a:headEnd/>
            <a:tailEnd/>
          </a:ln>
        </p:spPr>
        <p:txBody>
          <a:bodyPr>
            <a:spAutoFit/>
          </a:bodyPr>
          <a:lstStyle/>
          <a:p>
            <a:pPr>
              <a:buFont typeface="Wingdings" pitchFamily="2" charset="2"/>
              <a:buChar char="v"/>
            </a:pPr>
            <a:r>
              <a:rPr lang="de-DE" dirty="0">
                <a:latin typeface="Segoe UI" pitchFamily="34" charset="0"/>
              </a:rPr>
              <a:t> </a:t>
            </a:r>
            <a:r>
              <a:rPr lang="de-DE" b="1" dirty="0">
                <a:latin typeface="Segoe UI" pitchFamily="34" charset="0"/>
              </a:rPr>
              <a:t>bundesweite Verteilung                   Königsteiner Schlüssel</a:t>
            </a:r>
          </a:p>
          <a:p>
            <a:endParaRPr lang="de-DE" b="1" dirty="0">
              <a:latin typeface="Segoe UI" pitchFamily="34" charset="0"/>
            </a:endParaRPr>
          </a:p>
          <a:p>
            <a:pPr>
              <a:buFont typeface="Wingdings" pitchFamily="2" charset="2"/>
              <a:buChar char="v"/>
            </a:pPr>
            <a:r>
              <a:rPr lang="de-DE" b="1" dirty="0">
                <a:latin typeface="Segoe UI" pitchFamily="34" charset="0"/>
              </a:rPr>
              <a:t> landesweite Verteilung                     abhängig von den Gesamtzahlen der UMF </a:t>
            </a: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endParaRPr lang="de-DE" sz="1000" dirty="0">
              <a:latin typeface="Segoe UI" pitchFamily="34" charset="0"/>
            </a:endParaRPr>
          </a:p>
          <a:p>
            <a:r>
              <a:rPr lang="de-DE" sz="1000" dirty="0">
                <a:latin typeface="Segoe UI" pitchFamily="34" charset="0"/>
              </a:rPr>
              <a:t>          *Einwohner</a:t>
            </a: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pPr algn="ctr"/>
            <a:r>
              <a:rPr lang="de-DE" b="1" dirty="0">
                <a:solidFill>
                  <a:schemeClr val="bg1"/>
                </a:solidFill>
                <a:latin typeface="Segoe UI" pitchFamily="34" charset="0"/>
              </a:rPr>
              <a:t>Die landesweite </a:t>
            </a:r>
            <a:r>
              <a:rPr lang="de-DE" b="1" dirty="0" err="1">
                <a:solidFill>
                  <a:schemeClr val="bg1"/>
                </a:solidFill>
                <a:latin typeface="Segoe UI" pitchFamily="34" charset="0"/>
              </a:rPr>
              <a:t>Verteilstelle</a:t>
            </a:r>
            <a:r>
              <a:rPr lang="de-DE" b="1" dirty="0">
                <a:solidFill>
                  <a:schemeClr val="bg1"/>
                </a:solidFill>
                <a:latin typeface="Segoe UI" pitchFamily="34" charset="0"/>
              </a:rPr>
              <a:t> wird beim Landschaftsverband Rheinland, Landesjugendamt, eingerichtet.</a:t>
            </a: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a:p>
            <a:endParaRPr lang="de-DE" dirty="0">
              <a:latin typeface="Segoe UI" pitchFamily="34" charset="0"/>
            </a:endParaRPr>
          </a:p>
        </p:txBody>
      </p:sp>
      <p:sp>
        <p:nvSpPr>
          <p:cNvPr id="9" name="Gestreifter Pfeil nach rechts 8"/>
          <p:cNvSpPr/>
          <p:nvPr/>
        </p:nvSpPr>
        <p:spPr>
          <a:xfrm>
            <a:off x="3095625" y="1916113"/>
            <a:ext cx="977900" cy="412750"/>
          </a:xfrm>
          <a:prstGeom prst="stripedRight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Gestreifter Pfeil nach rechts 11"/>
          <p:cNvSpPr/>
          <p:nvPr/>
        </p:nvSpPr>
        <p:spPr>
          <a:xfrm>
            <a:off x="3095625" y="2457450"/>
            <a:ext cx="977900" cy="412750"/>
          </a:xfrm>
          <a:prstGeom prst="stripedRight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Abgerundetes Rechteck 12"/>
          <p:cNvSpPr/>
          <p:nvPr/>
        </p:nvSpPr>
        <p:spPr>
          <a:xfrm>
            <a:off x="323850" y="2960688"/>
            <a:ext cx="2868613" cy="1044575"/>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b="1" dirty="0"/>
              <a:t>landesweite Gesamtzahl 5.000</a:t>
            </a:r>
          </a:p>
          <a:p>
            <a:pPr algn="ctr" fontAlgn="auto">
              <a:spcBef>
                <a:spcPts val="0"/>
              </a:spcBef>
              <a:spcAft>
                <a:spcPts val="0"/>
              </a:spcAft>
              <a:defRPr/>
            </a:pPr>
            <a:r>
              <a:rPr lang="de-DE" b="1" dirty="0"/>
              <a:t>= 1 UMF auf 3.500 EW*</a:t>
            </a:r>
          </a:p>
        </p:txBody>
      </p:sp>
      <p:sp>
        <p:nvSpPr>
          <p:cNvPr id="14" name="Abgerundetes Rechteck 13"/>
          <p:cNvSpPr/>
          <p:nvPr/>
        </p:nvSpPr>
        <p:spPr>
          <a:xfrm>
            <a:off x="3240088" y="2960688"/>
            <a:ext cx="2868612" cy="1044575"/>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b="1" dirty="0"/>
              <a:t>landesweite Gesamtzahl 7.500</a:t>
            </a:r>
          </a:p>
          <a:p>
            <a:pPr algn="ctr" fontAlgn="auto">
              <a:spcBef>
                <a:spcPts val="0"/>
              </a:spcBef>
              <a:spcAft>
                <a:spcPts val="0"/>
              </a:spcAft>
              <a:defRPr/>
            </a:pPr>
            <a:r>
              <a:rPr lang="de-DE" b="1" dirty="0"/>
              <a:t>= 1 UMF auf 2.350 EW*</a:t>
            </a:r>
          </a:p>
        </p:txBody>
      </p:sp>
      <p:sp>
        <p:nvSpPr>
          <p:cNvPr id="15" name="Abgerundetes Rechteck 14"/>
          <p:cNvSpPr/>
          <p:nvPr/>
        </p:nvSpPr>
        <p:spPr>
          <a:xfrm>
            <a:off x="6167438" y="2960688"/>
            <a:ext cx="2868612" cy="1044575"/>
          </a:xfrm>
          <a:prstGeom prst="round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b="1" dirty="0"/>
              <a:t>landesweite Gesamtzahl 10.000</a:t>
            </a:r>
          </a:p>
          <a:p>
            <a:pPr algn="ctr" fontAlgn="auto">
              <a:spcBef>
                <a:spcPts val="0"/>
              </a:spcBef>
              <a:spcAft>
                <a:spcPts val="0"/>
              </a:spcAft>
              <a:defRPr/>
            </a:pPr>
            <a:r>
              <a:rPr lang="de-DE" b="1" dirty="0"/>
              <a:t>= 1 UMF auf 1.750 EW*</a:t>
            </a:r>
          </a:p>
        </p:txBody>
      </p:sp>
      <p:sp>
        <p:nvSpPr>
          <p:cNvPr id="16" name="Pfeil nach unten 15"/>
          <p:cNvSpPr/>
          <p:nvPr/>
        </p:nvSpPr>
        <p:spPr>
          <a:xfrm>
            <a:off x="4448175" y="4257675"/>
            <a:ext cx="484188" cy="977900"/>
          </a:xfrm>
          <a:prstGeom prst="downArrow">
            <a:avLst/>
          </a:prstGeom>
          <a:solidFill>
            <a:schemeClr val="accent5"/>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7" name="Pfeil nach unten 16"/>
          <p:cNvSpPr/>
          <p:nvPr/>
        </p:nvSpPr>
        <p:spPr>
          <a:xfrm rot="19786618">
            <a:off x="1476375" y="4257675"/>
            <a:ext cx="484188" cy="977900"/>
          </a:xfrm>
          <a:prstGeom prst="downArrow">
            <a:avLst/>
          </a:prstGeom>
          <a:solidFill>
            <a:schemeClr val="accent5"/>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Pfeil nach unten 17"/>
          <p:cNvSpPr/>
          <p:nvPr/>
        </p:nvSpPr>
        <p:spPr>
          <a:xfrm rot="1820955">
            <a:off x="7364413" y="4251325"/>
            <a:ext cx="484187" cy="977900"/>
          </a:xfrm>
          <a:prstGeom prst="downArrow">
            <a:avLst/>
          </a:prstGeom>
          <a:solidFill>
            <a:schemeClr val="accent5"/>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5"/>
          <p:cNvSpPr>
            <a:spLocks noGrp="1" noChangeArrowheads="1"/>
          </p:cNvSpPr>
          <p:nvPr>
            <p:ph type="title" idx="4294967295"/>
          </p:nvPr>
        </p:nvSpPr>
        <p:spPr bwMode="auto">
          <a:xfrm>
            <a:off x="792163" y="152399"/>
            <a:ext cx="7632700" cy="1090613"/>
          </a:xfrm>
          <a:prstGeom prst="rect">
            <a:avLst/>
          </a:prstGeom>
          <a:noFill/>
          <a:ln>
            <a:miter lim="800000"/>
            <a:headEnd/>
            <a:tailEnd/>
          </a:ln>
        </p:spPr>
        <p:txBody>
          <a:bodyPr/>
          <a:lstStyle/>
          <a:p>
            <a:pPr algn="l" eaLnBrk="1" hangingPunct="1">
              <a:lnSpc>
                <a:spcPts val="3000"/>
              </a:lnSpc>
            </a:pPr>
            <a:r>
              <a:rPr lang="de-DE" sz="2800" b="1" dirty="0" smtClean="0">
                <a:solidFill>
                  <a:srgbClr val="005493"/>
                </a:solidFill>
                <a:cs typeface="Arial"/>
              </a:rPr>
              <a:t>Aufgaben des erstaufnehmenden Jugendamtes </a:t>
            </a:r>
            <a:r>
              <a:rPr lang="de-DE" sz="2000" b="1" dirty="0" smtClean="0">
                <a:solidFill>
                  <a:srgbClr val="005493"/>
                </a:solidFill>
                <a:cs typeface="Arial"/>
              </a:rPr>
              <a:t>(Jugendamt am Ort der Einreise)</a:t>
            </a:r>
          </a:p>
        </p:txBody>
      </p:sp>
      <p:pic>
        <p:nvPicPr>
          <p:cNvPr id="18435" name="Inhaltsplatzhalter 7"/>
          <p:cNvPicPr>
            <a:picLocks noGrp="1" noRot="1" noChangeArrowheads="1"/>
          </p:cNvPicPr>
          <p:nvPr>
            <p:ph idx="4294967295"/>
          </p:nvPr>
        </p:nvPicPr>
        <p:blipFill>
          <a:blip r:embed="rId2"/>
          <a:srcRect/>
          <a:stretch>
            <a:fillRect/>
          </a:stretch>
        </p:blipFill>
        <p:spPr bwMode="auto">
          <a:xfrm>
            <a:off x="468313" y="1243013"/>
            <a:ext cx="8223250" cy="4346575"/>
          </a:xfrm>
          <a:prstGeom prst="rect">
            <a:avLst/>
          </a:prstGeom>
          <a:solidFill>
            <a:srgbClr val="EAEAEA"/>
          </a:solidFill>
          <a:ln>
            <a:miter lim="800000"/>
            <a:headEnd/>
            <a:tailEnd/>
          </a:ln>
        </p:spPr>
      </p:pic>
      <p:sp>
        <p:nvSpPr>
          <p:cNvPr id="21509" name="Fußzeilenplatzhalter 4"/>
          <p:cNvSpPr>
            <a:spLocks noGrp="1"/>
          </p:cNvSpPr>
          <p:nvPr>
            <p:ph type="ftr" sz="quarter" idx="11"/>
          </p:nvPr>
        </p:nvSpPr>
        <p:spPr bwMode="auto">
          <a:xfrm>
            <a:off x="1198563" y="6408738"/>
            <a:ext cx="7712075" cy="14446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800" smtClean="0"/>
              <a:t>LWL-Landesjugendamt Westfalen</a:t>
            </a:r>
          </a:p>
        </p:txBody>
      </p:sp>
      <p:sp>
        <p:nvSpPr>
          <p:cNvPr id="6" name="Textplatzhalter 6"/>
          <p:cNvSpPr txBox="1">
            <a:spLocks/>
          </p:cNvSpPr>
          <p:nvPr/>
        </p:nvSpPr>
        <p:spPr>
          <a:xfrm>
            <a:off x="252413" y="5802313"/>
            <a:ext cx="8628062" cy="492125"/>
          </a:xfrm>
          <a:prstGeom prst="rect">
            <a:avLst/>
          </a:prstGeom>
        </p:spPr>
        <p:txBody>
          <a:bodyPr/>
          <a:lstStyle/>
          <a:p>
            <a:pPr algn="r" fontAlgn="auto">
              <a:spcBef>
                <a:spcPts val="0"/>
              </a:spcBef>
              <a:spcAft>
                <a:spcPts val="0"/>
              </a:spcAft>
              <a:defRPr/>
            </a:pPr>
            <a:endParaRPr lang="de-DE" sz="900" dirty="0">
              <a:latin typeface="+mn-lt"/>
              <a:cs typeface="+mn-cs"/>
            </a:endParaRPr>
          </a:p>
          <a:p>
            <a:pPr algn="r" fontAlgn="auto">
              <a:spcBef>
                <a:spcPts val="0"/>
              </a:spcBef>
              <a:spcAft>
                <a:spcPts val="0"/>
              </a:spcAft>
              <a:defRPr/>
            </a:pPr>
            <a:r>
              <a:rPr lang="de-DE" sz="900" dirty="0">
                <a:latin typeface="+mn-lt"/>
                <a:cs typeface="+mn-cs"/>
              </a:rPr>
              <a:t>Aus: LVR-Landesjugendamt, Präsentation Antje Steinbüchel, 19.10.2015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bwMode="auto">
          <a:xfrm>
            <a:off x="263525" y="434975"/>
            <a:ext cx="8953500" cy="546100"/>
          </a:xfrm>
          <a:noFill/>
          <a:ln>
            <a:miter lim="800000"/>
            <a:headEnd/>
            <a:tailEnd/>
          </a:ln>
        </p:spPr>
        <p:txBody>
          <a:bodyPr wrap="square" numCol="1" anchor="t" anchorCtr="0" compatLnSpc="1">
            <a:prstTxWarp prst="textNoShape">
              <a:avLst/>
            </a:prstTxWarp>
          </a:bodyPr>
          <a:lstStyle/>
          <a:p>
            <a:pPr eaLnBrk="1" hangingPunct="1"/>
            <a:r>
              <a:rPr lang="de-DE" sz="2400" b="1" dirty="0" smtClean="0">
                <a:cs typeface="Arial" charset="0"/>
              </a:rPr>
              <a:t>Ablauf der Verteilung nach den Neuregelungen im SGB VIII</a:t>
            </a:r>
          </a:p>
        </p:txBody>
      </p:sp>
      <p:sp>
        <p:nvSpPr>
          <p:cNvPr id="20484" name="Fußzeilenplatzhalter 4"/>
          <p:cNvSpPr>
            <a:spLocks noGrp="1"/>
          </p:cNvSpPr>
          <p:nvPr>
            <p:ph type="ftr" sz="quarter" idx="17"/>
          </p:nvPr>
        </p:nvSpPr>
        <p:spPr bwMode="auto">
          <a:ln>
            <a:miter lim="800000"/>
            <a:headEnd/>
            <a:tailEnd/>
          </a:ln>
        </p:spPr>
        <p:txBody>
          <a:bodyPr vert="horz" wrap="square" numCol="1" anchor="t" anchorCtr="0" compatLnSpc="1">
            <a:prstTxWarp prst="textNoShape">
              <a:avLst/>
            </a:prstTxWarp>
          </a:bodyPr>
          <a:lstStyle/>
          <a:p>
            <a:pPr fontAlgn="base">
              <a:spcBef>
                <a:spcPct val="0"/>
              </a:spcBef>
              <a:spcAft>
                <a:spcPct val="0"/>
              </a:spcAft>
              <a:defRPr/>
            </a:pPr>
            <a:r>
              <a:rPr lang="de-DE" smtClean="0">
                <a:cs typeface="Arial" charset="0"/>
              </a:rPr>
              <a:t>LWL-Landesjugendamt Westfalen</a:t>
            </a:r>
          </a:p>
        </p:txBody>
      </p:sp>
      <p:graphicFrame>
        <p:nvGraphicFramePr>
          <p:cNvPr id="8" name="Inhaltsplatzhalter 8"/>
          <p:cNvGraphicFramePr>
            <a:graphicFrameLocks/>
          </p:cNvGraphicFramePr>
          <p:nvPr/>
        </p:nvGraphicFramePr>
        <p:xfrm>
          <a:off x="467544" y="1268760"/>
          <a:ext cx="8424935" cy="4533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2" name="Textfeld 6"/>
          <p:cNvSpPr txBox="1">
            <a:spLocks noChangeArrowheads="1"/>
          </p:cNvSpPr>
          <p:nvPr/>
        </p:nvSpPr>
        <p:spPr bwMode="auto">
          <a:xfrm>
            <a:off x="971550" y="2138363"/>
            <a:ext cx="1944688" cy="461962"/>
          </a:xfrm>
          <a:prstGeom prst="rect">
            <a:avLst/>
          </a:prstGeom>
          <a:noFill/>
          <a:ln w="9525">
            <a:noFill/>
            <a:miter lim="800000"/>
            <a:headEnd/>
            <a:tailEnd/>
          </a:ln>
        </p:spPr>
        <p:txBody>
          <a:bodyPr>
            <a:spAutoFit/>
          </a:bodyPr>
          <a:lstStyle/>
          <a:p>
            <a:r>
              <a:rPr lang="de-DE">
                <a:latin typeface="Verdana" pitchFamily="34" charset="0"/>
              </a:rPr>
              <a:t>3 Werktage</a:t>
            </a:r>
          </a:p>
        </p:txBody>
      </p:sp>
      <p:sp>
        <p:nvSpPr>
          <p:cNvPr id="19463" name="Textfeld 6"/>
          <p:cNvSpPr txBox="1">
            <a:spLocks noChangeArrowheads="1"/>
          </p:cNvSpPr>
          <p:nvPr/>
        </p:nvSpPr>
        <p:spPr bwMode="auto">
          <a:xfrm>
            <a:off x="6659563" y="2168525"/>
            <a:ext cx="1944687" cy="369888"/>
          </a:xfrm>
          <a:prstGeom prst="rect">
            <a:avLst/>
          </a:prstGeom>
          <a:noFill/>
          <a:ln w="9525">
            <a:noFill/>
            <a:miter lim="800000"/>
            <a:headEnd/>
            <a:tailEnd/>
          </a:ln>
        </p:spPr>
        <p:txBody>
          <a:bodyPr>
            <a:spAutoFit/>
          </a:bodyPr>
          <a:lstStyle/>
          <a:p>
            <a:r>
              <a:rPr lang="de-DE">
                <a:latin typeface="Verdana" pitchFamily="34" charset="0"/>
              </a:rPr>
              <a:t>2 Werktage</a:t>
            </a:r>
          </a:p>
        </p:txBody>
      </p:sp>
      <p:sp>
        <p:nvSpPr>
          <p:cNvPr id="19464" name="Textfeld 6"/>
          <p:cNvSpPr txBox="1">
            <a:spLocks noChangeArrowheads="1"/>
          </p:cNvSpPr>
          <p:nvPr/>
        </p:nvSpPr>
        <p:spPr bwMode="auto">
          <a:xfrm>
            <a:off x="503238" y="3968750"/>
            <a:ext cx="1944687" cy="369888"/>
          </a:xfrm>
          <a:prstGeom prst="rect">
            <a:avLst/>
          </a:prstGeom>
          <a:noFill/>
          <a:ln w="9525">
            <a:noFill/>
            <a:miter lim="800000"/>
            <a:headEnd/>
            <a:tailEnd/>
          </a:ln>
        </p:spPr>
        <p:txBody>
          <a:bodyPr>
            <a:spAutoFit/>
          </a:bodyPr>
          <a:lstStyle/>
          <a:p>
            <a:r>
              <a:rPr lang="de-DE">
                <a:latin typeface="Verdana" pitchFamily="34" charset="0"/>
              </a:rPr>
              <a:t>7 Werktage</a:t>
            </a:r>
          </a:p>
        </p:txBody>
      </p:sp>
      <p:sp>
        <p:nvSpPr>
          <p:cNvPr id="19465" name="Textfeld 6"/>
          <p:cNvSpPr txBox="1">
            <a:spLocks noChangeArrowheads="1"/>
          </p:cNvSpPr>
          <p:nvPr/>
        </p:nvSpPr>
        <p:spPr bwMode="auto">
          <a:xfrm>
            <a:off x="6948488" y="4005263"/>
            <a:ext cx="1944687" cy="369887"/>
          </a:xfrm>
          <a:prstGeom prst="rect">
            <a:avLst/>
          </a:prstGeom>
          <a:noFill/>
          <a:ln w="9525">
            <a:noFill/>
            <a:miter lim="800000"/>
            <a:headEnd/>
            <a:tailEnd/>
          </a:ln>
        </p:spPr>
        <p:txBody>
          <a:bodyPr>
            <a:spAutoFit/>
          </a:bodyPr>
          <a:lstStyle/>
          <a:p>
            <a:r>
              <a:rPr lang="de-DE">
                <a:latin typeface="Verdana" pitchFamily="34" charset="0"/>
              </a:rPr>
              <a:t>2 Werktage</a:t>
            </a:r>
          </a:p>
        </p:txBody>
      </p:sp>
      <p:sp>
        <p:nvSpPr>
          <p:cNvPr id="19466" name="Textfeld 6"/>
          <p:cNvSpPr txBox="1">
            <a:spLocks noChangeArrowheads="1"/>
          </p:cNvSpPr>
          <p:nvPr/>
        </p:nvSpPr>
        <p:spPr bwMode="auto">
          <a:xfrm>
            <a:off x="2806700" y="3968750"/>
            <a:ext cx="3170238" cy="646113"/>
          </a:xfrm>
          <a:prstGeom prst="rect">
            <a:avLst/>
          </a:prstGeom>
          <a:noFill/>
          <a:ln w="9525">
            <a:noFill/>
            <a:miter lim="800000"/>
            <a:headEnd/>
            <a:tailEnd/>
          </a:ln>
        </p:spPr>
        <p:txBody>
          <a:bodyPr>
            <a:spAutoFit/>
          </a:bodyPr>
          <a:lstStyle/>
          <a:p>
            <a:r>
              <a:rPr lang="de-DE">
                <a:latin typeface="Verdana" pitchFamily="34" charset="0"/>
              </a:rPr>
              <a:t>2 Werktage /Erstmeldung</a:t>
            </a:r>
          </a:p>
          <a:p>
            <a:r>
              <a:rPr lang="de-DE">
                <a:latin typeface="Verdana" pitchFamily="34" charset="0"/>
              </a:rPr>
              <a:t>AusführungsG NRW</a:t>
            </a:r>
          </a:p>
        </p:txBody>
      </p:sp>
      <p:sp>
        <p:nvSpPr>
          <p:cNvPr id="11" name="Textplatzhalter 6"/>
          <p:cNvSpPr txBox="1">
            <a:spLocks/>
          </p:cNvSpPr>
          <p:nvPr/>
        </p:nvSpPr>
        <p:spPr>
          <a:xfrm>
            <a:off x="263525" y="5997575"/>
            <a:ext cx="8629650" cy="492125"/>
          </a:xfrm>
          <a:prstGeom prst="rect">
            <a:avLst/>
          </a:prstGeom>
        </p:spPr>
        <p:txBody>
          <a:bodyPr/>
          <a:lstStyle/>
          <a:p>
            <a:pPr algn="r" fontAlgn="auto">
              <a:spcBef>
                <a:spcPts val="0"/>
              </a:spcBef>
              <a:spcAft>
                <a:spcPts val="0"/>
              </a:spcAft>
              <a:defRPr/>
            </a:pPr>
            <a:endParaRPr lang="de-DE" sz="900" dirty="0">
              <a:latin typeface="+mn-lt"/>
              <a:cs typeface="+mn-cs"/>
            </a:endParaRPr>
          </a:p>
          <a:p>
            <a:pPr algn="r" fontAlgn="auto">
              <a:spcBef>
                <a:spcPts val="0"/>
              </a:spcBef>
              <a:spcAft>
                <a:spcPts val="0"/>
              </a:spcAft>
              <a:defRPr/>
            </a:pPr>
            <a:r>
              <a:rPr lang="de-DE" sz="900" dirty="0">
                <a:latin typeface="+mn-lt"/>
                <a:cs typeface="+mn-cs"/>
              </a:rPr>
              <a:t>Aus: LVR-Landesjugendamt, Präsentation Antje Steinbüchel, 19.10.2015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er Bildlauf 6"/>
          <p:cNvSpPr/>
          <p:nvPr/>
        </p:nvSpPr>
        <p:spPr>
          <a:xfrm>
            <a:off x="801688" y="0"/>
            <a:ext cx="7658100" cy="1427163"/>
          </a:xfrm>
          <a:prstGeom prst="horizontalScroll">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sz="2400" b="1" dirty="0">
                <a:solidFill>
                  <a:schemeClr val="tx1">
                    <a:lumMod val="65000"/>
                    <a:lumOff val="35000"/>
                  </a:schemeClr>
                </a:solidFill>
              </a:rPr>
              <a:t>Aufgaben des Zuweisungsjugendamtes</a:t>
            </a:r>
            <a:endParaRPr lang="de-DE" sz="2400" dirty="0">
              <a:solidFill>
                <a:schemeClr val="tx1">
                  <a:lumMod val="65000"/>
                  <a:lumOff val="35000"/>
                </a:schemeClr>
              </a:solidFill>
            </a:endParaRPr>
          </a:p>
        </p:txBody>
      </p:sp>
      <p:sp>
        <p:nvSpPr>
          <p:cNvPr id="22534" name="Fußzeilenplatzhalter 4"/>
          <p:cNvSpPr>
            <a:spLocks noGrp="1"/>
          </p:cNvSpPr>
          <p:nvPr>
            <p:ph type="ftr" sz="quarter" idx="11"/>
          </p:nvPr>
        </p:nvSpPr>
        <p:spPr bwMode="auto">
          <a:xfrm>
            <a:off x="1198563" y="6408738"/>
            <a:ext cx="7712075" cy="14446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800" smtClean="0"/>
              <a:t>LWL-Landesjugendamt Westfalen</a:t>
            </a:r>
          </a:p>
        </p:txBody>
      </p:sp>
      <p:graphicFrame>
        <p:nvGraphicFramePr>
          <p:cNvPr id="9" name="Diagramm 8"/>
          <p:cNvGraphicFramePr/>
          <p:nvPr/>
        </p:nvGraphicFramePr>
        <p:xfrm>
          <a:off x="1007604" y="1426778"/>
          <a:ext cx="7298196" cy="4774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platzhalter 6"/>
          <p:cNvSpPr txBox="1">
            <a:spLocks/>
          </p:cNvSpPr>
          <p:nvPr/>
        </p:nvSpPr>
        <p:spPr>
          <a:xfrm>
            <a:off x="-288925" y="6057900"/>
            <a:ext cx="8629650" cy="492125"/>
          </a:xfrm>
          <a:prstGeom prst="rect">
            <a:avLst/>
          </a:prstGeom>
        </p:spPr>
        <p:txBody>
          <a:bodyPr/>
          <a:lstStyle/>
          <a:p>
            <a:pPr algn="r" fontAlgn="auto">
              <a:spcBef>
                <a:spcPts val="0"/>
              </a:spcBef>
              <a:spcAft>
                <a:spcPts val="0"/>
              </a:spcAft>
              <a:defRPr/>
            </a:pPr>
            <a:endParaRPr lang="de-DE" sz="900" dirty="0">
              <a:latin typeface="+mn-lt"/>
              <a:cs typeface="+mn-cs"/>
            </a:endParaRPr>
          </a:p>
          <a:p>
            <a:pPr algn="r" fontAlgn="auto">
              <a:spcBef>
                <a:spcPts val="0"/>
              </a:spcBef>
              <a:spcAft>
                <a:spcPts val="0"/>
              </a:spcAft>
              <a:defRPr/>
            </a:pPr>
            <a:r>
              <a:rPr lang="de-DE" sz="900" dirty="0">
                <a:latin typeface="+mn-lt"/>
                <a:cs typeface="+mn-cs"/>
              </a:rPr>
              <a:t>Aus: LVR-Landesjugendamt, Präsentation Antje Steinbüchel, 19.10.2015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feld 5"/>
          <p:cNvSpPr txBox="1">
            <a:spLocks noChangeArrowheads="1"/>
          </p:cNvSpPr>
          <p:nvPr/>
        </p:nvSpPr>
        <p:spPr bwMode="auto">
          <a:xfrm>
            <a:off x="251520" y="6068325"/>
            <a:ext cx="8629014" cy="276999"/>
          </a:xfrm>
          <a:prstGeom prst="rect">
            <a:avLst/>
          </a:prstGeom>
          <a:noFill/>
          <a:ln w="9525">
            <a:noFill/>
            <a:miter lim="800000"/>
            <a:headEnd/>
            <a:tailEnd/>
          </a:ln>
        </p:spPr>
        <p:txBody>
          <a:bodyPr wrap="square">
            <a:spAutoFit/>
          </a:bodyPr>
          <a:lstStyle/>
          <a:p>
            <a:r>
              <a:rPr lang="de-DE" sz="1200" dirty="0">
                <a:latin typeface="Segoe UI" pitchFamily="34" charset="0"/>
              </a:rPr>
              <a:t>Quelle: </a:t>
            </a:r>
            <a:r>
              <a:rPr lang="de-DE" sz="1200" dirty="0" smtClean="0">
                <a:latin typeface="Segoe UI" pitchFamily="34" charset="0"/>
              </a:rPr>
              <a:t>BVA-Meldungen zum 19.02.2016; Soll-Ist-Vergleich nach Königsteiner Schlüssel </a:t>
            </a:r>
            <a:endParaRPr lang="de-DE" sz="1200" dirty="0">
              <a:latin typeface="Segoe UI" pitchFamily="34" charset="0"/>
            </a:endParaRPr>
          </a:p>
        </p:txBody>
      </p:sp>
      <p:sp>
        <p:nvSpPr>
          <p:cNvPr id="1031" name="Fußzeilenplatzhalter 4"/>
          <p:cNvSpPr>
            <a:spLocks noGrp="1"/>
          </p:cNvSpPr>
          <p:nvPr>
            <p:ph type="ftr" sz="quarter" idx="11"/>
          </p:nvPr>
        </p:nvSpPr>
        <p:spPr bwMode="auto">
          <a:xfrm>
            <a:off x="1198563" y="6408738"/>
            <a:ext cx="6629400" cy="14446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800" smtClean="0"/>
              <a:t>LWL-Landesjugendamt Westfalen</a:t>
            </a:r>
          </a:p>
        </p:txBody>
      </p:sp>
      <p:graphicFrame>
        <p:nvGraphicFramePr>
          <p:cNvPr id="7" name="Diagramm 6"/>
          <p:cNvGraphicFramePr/>
          <p:nvPr/>
        </p:nvGraphicFramePr>
        <p:xfrm>
          <a:off x="485775" y="1396999"/>
          <a:ext cx="8334697" cy="467132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10"/>
          <p:cNvSpPr txBox="1">
            <a:spLocks/>
          </p:cNvSpPr>
          <p:nvPr/>
        </p:nvSpPr>
        <p:spPr>
          <a:xfrm>
            <a:off x="251856" y="434934"/>
            <a:ext cx="8628678" cy="928694"/>
          </a:xfrm>
          <a:prstGeom prst="rect">
            <a:avLst/>
          </a:prstGeom>
        </p:spPr>
        <p:txBody>
          <a:bodyPr/>
          <a:lstStyle/>
          <a:p>
            <a:pPr marL="0" marR="0" lvl="0" indent="0" defTabSz="457200" rtl="0" eaLnBrk="0" fontAlgn="base" latinLnBrk="0" hangingPunct="0">
              <a:lnSpc>
                <a:spcPct val="100000"/>
              </a:lnSpc>
              <a:spcBef>
                <a:spcPct val="0"/>
              </a:spcBef>
              <a:spcAft>
                <a:spcPct val="0"/>
              </a:spcAft>
              <a:buClrTx/>
              <a:buSzTx/>
              <a:buFontTx/>
              <a:buNone/>
              <a:tabLst/>
              <a:defRPr/>
            </a:pPr>
            <a:r>
              <a:rPr lang="de-DE" sz="2800" b="1" dirty="0" smtClean="0">
                <a:solidFill>
                  <a:srgbClr val="005493"/>
                </a:solidFill>
                <a:latin typeface="+mj-lt"/>
                <a:ea typeface="+mj-ea"/>
                <a:cs typeface="Arial"/>
              </a:rPr>
              <a:t>ION nach Bundesländern – Ist Stand 02/16  </a:t>
            </a:r>
            <a:endParaRPr lang="de-DE" sz="2800" b="1" dirty="0">
              <a:solidFill>
                <a:srgbClr val="005493"/>
              </a:solidFill>
              <a:latin typeface="+mj-lt"/>
              <a:ea typeface="+mj-ea"/>
              <a:cs typeface="Arial"/>
            </a:endParaRPr>
          </a:p>
        </p:txBody>
      </p:sp>
      <p:sp>
        <p:nvSpPr>
          <p:cNvPr id="6" name="Rechteck 5"/>
          <p:cNvSpPr/>
          <p:nvPr/>
        </p:nvSpPr>
        <p:spPr>
          <a:xfrm>
            <a:off x="7992380" y="548680"/>
            <a:ext cx="396044" cy="324036"/>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648580" y="116632"/>
            <a:ext cx="10657184" cy="5865068"/>
          </a:xfrm>
          <a:prstGeom prst="rect">
            <a:avLst/>
          </a:prstGeom>
          <a:noFill/>
          <a:ln w="9525">
            <a:noFill/>
            <a:miter lim="800000"/>
            <a:headEnd/>
            <a:tailEnd/>
          </a:ln>
        </p:spPr>
      </p:pic>
      <p:sp>
        <p:nvSpPr>
          <p:cNvPr id="6" name="Textfeld 5"/>
          <p:cNvSpPr txBox="1"/>
          <p:nvPr/>
        </p:nvSpPr>
        <p:spPr>
          <a:xfrm>
            <a:off x="791580" y="5981700"/>
            <a:ext cx="6768752" cy="369332"/>
          </a:xfrm>
          <a:prstGeom prst="rect">
            <a:avLst/>
          </a:prstGeom>
          <a:noFill/>
        </p:spPr>
        <p:txBody>
          <a:bodyPr wrap="square" rtlCol="0">
            <a:spAutoFit/>
          </a:bodyPr>
          <a:lstStyle/>
          <a:p>
            <a:r>
              <a:rPr lang="de-DE" b="1" dirty="0" smtClean="0"/>
              <a:t>Entwicklung bis Sept. 2016 NRW – Quelle LVR LJA</a:t>
            </a:r>
            <a:endParaRPr lang="de-DE"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236828" y="0"/>
            <a:ext cx="11461456" cy="5981700"/>
          </a:xfrm>
          <a:prstGeom prst="rect">
            <a:avLst/>
          </a:prstGeom>
          <a:noFill/>
          <a:ln w="9525">
            <a:noFill/>
            <a:miter lim="800000"/>
            <a:headEnd/>
            <a:tailEnd/>
          </a:ln>
        </p:spPr>
      </p:pic>
      <p:sp>
        <p:nvSpPr>
          <p:cNvPr id="6" name="Textfeld 5"/>
          <p:cNvSpPr txBox="1"/>
          <p:nvPr/>
        </p:nvSpPr>
        <p:spPr>
          <a:xfrm>
            <a:off x="683568" y="5981700"/>
            <a:ext cx="5760640" cy="369332"/>
          </a:xfrm>
          <a:prstGeom prst="rect">
            <a:avLst/>
          </a:prstGeom>
          <a:noFill/>
        </p:spPr>
        <p:txBody>
          <a:bodyPr wrap="square" rtlCol="0">
            <a:spAutoFit/>
          </a:bodyPr>
          <a:lstStyle/>
          <a:p>
            <a:r>
              <a:rPr lang="de-DE" b="1" dirty="0" smtClean="0"/>
              <a:t>Hauptherkunftsländer =9/2016 – Quelle LVR LJA </a:t>
            </a:r>
            <a:endParaRPr lang="de-DE"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pPr>
              <a:defRPr/>
            </a:pPr>
            <a:r>
              <a:rPr lang="de-DE" smtClean="0"/>
              <a:t>LWL-Landesjugendamt Westfalen</a:t>
            </a:r>
            <a:endParaRPr lang="de-DE" dirty="0"/>
          </a:p>
        </p:txBody>
      </p:sp>
      <p:sp>
        <p:nvSpPr>
          <p:cNvPr id="4" name="Foliennummernplatzhalter 3"/>
          <p:cNvSpPr>
            <a:spLocks noGrp="1"/>
          </p:cNvSpPr>
          <p:nvPr>
            <p:ph type="sldNum" sz="quarter" idx="12"/>
          </p:nvPr>
        </p:nvSpPr>
        <p:spPr/>
        <p:txBody>
          <a:bodyPr/>
          <a:lstStyle/>
          <a:p>
            <a:pPr>
              <a:defRPr/>
            </a:pPr>
            <a:fld id="{4E8455E7-0F26-418B-806F-0EF7B6609EB6}" type="slidenum">
              <a:rPr lang="de-DE" smtClean="0"/>
              <a:pPr>
                <a:defRPr/>
              </a:pPr>
              <a:t>17</a:t>
            </a:fld>
            <a:endParaRPr lang="de-DE" dirty="0"/>
          </a:p>
        </p:txBody>
      </p:sp>
      <p:graphicFrame>
        <p:nvGraphicFramePr>
          <p:cNvPr id="5" name="Tabelle 4"/>
          <p:cNvGraphicFramePr>
            <a:graphicFrameLocks noGrp="1"/>
          </p:cNvGraphicFramePr>
          <p:nvPr/>
        </p:nvGraphicFramePr>
        <p:xfrm>
          <a:off x="791580" y="1538262"/>
          <a:ext cx="7704856" cy="4596885"/>
        </p:xfrm>
        <a:graphic>
          <a:graphicData uri="http://schemas.openxmlformats.org/drawingml/2006/table">
            <a:tbl>
              <a:tblPr firstRow="1" bandRow="1">
                <a:tableStyleId>{5C22544A-7EE6-4342-B048-85BDC9FD1C3A}</a:tableStyleId>
              </a:tblPr>
              <a:tblGrid>
                <a:gridCol w="3852428"/>
                <a:gridCol w="3852428"/>
              </a:tblGrid>
              <a:tr h="439645">
                <a:tc>
                  <a:txBody>
                    <a:bodyPr/>
                    <a:lstStyle/>
                    <a:p>
                      <a:r>
                        <a:rPr lang="de-DE" dirty="0" smtClean="0"/>
                        <a:t>Herkunftsländer nach  Anzahl</a:t>
                      </a:r>
                      <a:endParaRPr lang="de-DE" dirty="0"/>
                    </a:p>
                  </a:txBody>
                  <a:tcPr/>
                </a:tc>
                <a:tc>
                  <a:txBody>
                    <a:bodyPr/>
                    <a:lstStyle/>
                    <a:p>
                      <a:r>
                        <a:rPr lang="de-DE" dirty="0" smtClean="0"/>
                        <a:t>Gesamt  /</a:t>
                      </a:r>
                      <a:r>
                        <a:rPr lang="de-DE" baseline="0" dirty="0" smtClean="0"/>
                        <a:t> in NRW: prozentual </a:t>
                      </a:r>
                      <a:endParaRPr lang="de-DE" dirty="0"/>
                    </a:p>
                  </a:txBody>
                  <a:tcPr/>
                </a:tc>
              </a:tr>
              <a:tr h="439645">
                <a:tc>
                  <a:txBody>
                    <a:bodyPr/>
                    <a:lstStyle/>
                    <a:p>
                      <a:r>
                        <a:rPr lang="de-DE" b="1" dirty="0" smtClean="0"/>
                        <a:t>Alle</a:t>
                      </a:r>
                      <a:endParaRPr lang="de-DE" b="1" dirty="0"/>
                    </a:p>
                  </a:txBody>
                  <a:tcPr/>
                </a:tc>
                <a:tc>
                  <a:txBody>
                    <a:bodyPr/>
                    <a:lstStyle/>
                    <a:p>
                      <a:r>
                        <a:rPr lang="de-DE" b="1" dirty="0" smtClean="0"/>
                        <a:t>645.731  / 144.915 (</a:t>
                      </a:r>
                      <a:r>
                        <a:rPr lang="de-DE" b="1" baseline="0" dirty="0" smtClean="0"/>
                        <a:t>NRW: </a:t>
                      </a:r>
                      <a:r>
                        <a:rPr lang="de-DE" b="1" dirty="0" smtClean="0"/>
                        <a:t>22,4 %)</a:t>
                      </a:r>
                      <a:endParaRPr lang="de-DE" b="1" dirty="0"/>
                    </a:p>
                  </a:txBody>
                  <a:tcPr/>
                </a:tc>
              </a:tr>
              <a:tr h="439645">
                <a:tc>
                  <a:txBody>
                    <a:bodyPr/>
                    <a:lstStyle/>
                    <a:p>
                      <a:pPr marL="342900" indent="-342900">
                        <a:buAutoNum type="arabicParenR"/>
                      </a:pPr>
                      <a:r>
                        <a:rPr lang="de-DE" b="1" dirty="0" smtClean="0"/>
                        <a:t>Syrien</a:t>
                      </a:r>
                      <a:endParaRPr lang="de-DE" b="1" dirty="0"/>
                    </a:p>
                  </a:txBody>
                  <a:tcPr/>
                </a:tc>
                <a:tc>
                  <a:txBody>
                    <a:bodyPr/>
                    <a:lstStyle/>
                    <a:p>
                      <a:r>
                        <a:rPr lang="de-DE" b="1" dirty="0" smtClean="0"/>
                        <a:t>212.919  /  46.935 - (22 %)</a:t>
                      </a:r>
                      <a:endParaRPr lang="de-DE" b="1" dirty="0"/>
                    </a:p>
                  </a:txBody>
                  <a:tcPr/>
                </a:tc>
              </a:tr>
              <a:tr h="439645">
                <a:tc>
                  <a:txBody>
                    <a:bodyPr/>
                    <a:lstStyle/>
                    <a:p>
                      <a:pPr marL="342900" indent="-342900">
                        <a:buAutoNum type="arabicParenR" startAt="2"/>
                      </a:pPr>
                      <a:r>
                        <a:rPr lang="de-DE" b="1" dirty="0" smtClean="0"/>
                        <a:t>Irak</a:t>
                      </a:r>
                      <a:endParaRPr lang="de-DE" b="1" dirty="0"/>
                    </a:p>
                  </a:txBody>
                  <a:tcPr/>
                </a:tc>
                <a:tc>
                  <a:txBody>
                    <a:bodyPr/>
                    <a:lstStyle/>
                    <a:p>
                      <a:r>
                        <a:rPr lang="de-DE" b="1" dirty="0" smtClean="0"/>
                        <a:t>61.762  /  15.723 - (25,4 %)</a:t>
                      </a:r>
                      <a:endParaRPr lang="de-DE" b="1" dirty="0"/>
                    </a:p>
                  </a:txBody>
                  <a:tcPr/>
                </a:tc>
              </a:tr>
              <a:tr h="439645">
                <a:tc>
                  <a:txBody>
                    <a:bodyPr/>
                    <a:lstStyle/>
                    <a:p>
                      <a:pPr marL="342900" indent="-342900">
                        <a:buAutoNum type="arabicParenR" startAt="3"/>
                      </a:pPr>
                      <a:r>
                        <a:rPr lang="de-DE" b="1" dirty="0" smtClean="0"/>
                        <a:t>Afghanistan</a:t>
                      </a:r>
                      <a:endParaRPr lang="de-DE" b="1" dirty="0"/>
                    </a:p>
                  </a:txBody>
                  <a:tcPr/>
                </a:tc>
                <a:tc>
                  <a:txBody>
                    <a:bodyPr/>
                    <a:lstStyle/>
                    <a:p>
                      <a:r>
                        <a:rPr lang="de-DE" b="1" dirty="0" smtClean="0"/>
                        <a:t>97.170  /  11.258 - (11,5 %)</a:t>
                      </a:r>
                      <a:endParaRPr lang="de-DE" b="1" dirty="0"/>
                    </a:p>
                  </a:txBody>
                  <a:tcPr/>
                </a:tc>
              </a:tr>
              <a:tr h="439645">
                <a:tc>
                  <a:txBody>
                    <a:bodyPr/>
                    <a:lstStyle/>
                    <a:p>
                      <a:pPr marL="342900" indent="-342900">
                        <a:buAutoNum type="arabicParenR" startAt="4"/>
                      </a:pPr>
                      <a:r>
                        <a:rPr lang="de-DE" b="1" dirty="0" smtClean="0"/>
                        <a:t>Serbien</a:t>
                      </a:r>
                      <a:endParaRPr lang="de-DE" b="1" dirty="0"/>
                    </a:p>
                  </a:txBody>
                  <a:tcPr/>
                </a:tc>
                <a:tc>
                  <a:txBody>
                    <a:bodyPr/>
                    <a:lstStyle/>
                    <a:p>
                      <a:r>
                        <a:rPr lang="de-DE" b="1" dirty="0" smtClean="0"/>
                        <a:t>21.770 </a:t>
                      </a:r>
                      <a:r>
                        <a:rPr lang="de-DE" b="1" baseline="0" dirty="0" smtClean="0"/>
                        <a:t> /  9.275  - </a:t>
                      </a:r>
                      <a:r>
                        <a:rPr lang="de-DE" b="1" baseline="0" dirty="0" smtClean="0">
                          <a:solidFill>
                            <a:srgbClr val="00B050"/>
                          </a:solidFill>
                        </a:rPr>
                        <a:t>(42,6 %)</a:t>
                      </a:r>
                      <a:endParaRPr lang="de-DE" b="1" dirty="0">
                        <a:solidFill>
                          <a:srgbClr val="00B050"/>
                        </a:solidFill>
                      </a:endParaRPr>
                    </a:p>
                  </a:txBody>
                  <a:tcPr/>
                </a:tc>
              </a:tr>
              <a:tr h="439645">
                <a:tc>
                  <a:txBody>
                    <a:bodyPr/>
                    <a:lstStyle/>
                    <a:p>
                      <a:pPr marL="342900" indent="-342900">
                        <a:buAutoNum type="arabicParenR" startAt="5"/>
                      </a:pPr>
                      <a:r>
                        <a:rPr lang="de-DE" b="1" dirty="0" smtClean="0"/>
                        <a:t>Kosovo</a:t>
                      </a:r>
                      <a:endParaRPr lang="de-DE" b="1" dirty="0"/>
                    </a:p>
                  </a:txBody>
                  <a:tcPr/>
                </a:tc>
                <a:tc>
                  <a:txBody>
                    <a:bodyPr/>
                    <a:lstStyle/>
                    <a:p>
                      <a:r>
                        <a:rPr lang="de-DE" b="1" dirty="0" smtClean="0"/>
                        <a:t>18.689  /  6.480 -  </a:t>
                      </a:r>
                      <a:r>
                        <a:rPr lang="de-DE" b="1" dirty="0" smtClean="0">
                          <a:solidFill>
                            <a:srgbClr val="00B050"/>
                          </a:solidFill>
                        </a:rPr>
                        <a:t>(34,6 %)</a:t>
                      </a:r>
                      <a:endParaRPr lang="de-DE" b="1" dirty="0">
                        <a:solidFill>
                          <a:srgbClr val="00B050"/>
                        </a:solidFill>
                      </a:endParaRPr>
                    </a:p>
                  </a:txBody>
                  <a:tcPr/>
                </a:tc>
              </a:tr>
              <a:tr h="439645">
                <a:tc>
                  <a:txBody>
                    <a:bodyPr/>
                    <a:lstStyle/>
                    <a:p>
                      <a:pPr marL="342900" indent="-342900">
                        <a:buAutoNum type="arabicParenR" startAt="6"/>
                      </a:pPr>
                      <a:r>
                        <a:rPr lang="de-DE" b="1" dirty="0" smtClean="0"/>
                        <a:t>Albanien</a:t>
                      </a:r>
                      <a:endParaRPr lang="de-DE" b="1" dirty="0"/>
                    </a:p>
                  </a:txBody>
                  <a:tcPr/>
                </a:tc>
                <a:tc>
                  <a:txBody>
                    <a:bodyPr/>
                    <a:lstStyle/>
                    <a:p>
                      <a:r>
                        <a:rPr lang="de-DE" b="1" dirty="0" smtClean="0"/>
                        <a:t>13.326  /  6.214  -  </a:t>
                      </a:r>
                      <a:r>
                        <a:rPr lang="de-DE" b="1" dirty="0" smtClean="0">
                          <a:solidFill>
                            <a:srgbClr val="00B050"/>
                          </a:solidFill>
                        </a:rPr>
                        <a:t>(46,6 %)</a:t>
                      </a:r>
                      <a:endParaRPr lang="de-DE" b="1" dirty="0">
                        <a:solidFill>
                          <a:srgbClr val="00B050"/>
                        </a:solidFill>
                      </a:endParaRPr>
                    </a:p>
                  </a:txBody>
                  <a:tcPr/>
                </a:tc>
              </a:tr>
              <a:tr h="439645">
                <a:tc>
                  <a:txBody>
                    <a:bodyPr/>
                    <a:lstStyle/>
                    <a:p>
                      <a:r>
                        <a:rPr lang="de-DE" b="1" dirty="0" smtClean="0"/>
                        <a:t>7)  Eritrea</a:t>
                      </a:r>
                      <a:endParaRPr lang="de-DE" b="1" dirty="0"/>
                    </a:p>
                  </a:txBody>
                  <a:tcPr/>
                </a:tc>
                <a:tc>
                  <a:txBody>
                    <a:bodyPr/>
                    <a:lstStyle/>
                    <a:p>
                      <a:r>
                        <a:rPr lang="de-DE" b="1" dirty="0" smtClean="0"/>
                        <a:t>22.695  /  3.540 -  (15,6 %)</a:t>
                      </a:r>
                      <a:endParaRPr lang="de-DE" b="1" dirty="0"/>
                    </a:p>
                  </a:txBody>
                  <a:tcPr/>
                </a:tc>
              </a:tr>
              <a:tr h="621553">
                <a:tc>
                  <a:txBody>
                    <a:bodyPr/>
                    <a:lstStyle/>
                    <a:p>
                      <a:r>
                        <a:rPr lang="de-DE" b="1" dirty="0" smtClean="0"/>
                        <a:t>% </a:t>
                      </a:r>
                      <a:r>
                        <a:rPr lang="de-DE" b="1" dirty="0" smtClean="0">
                          <a:solidFill>
                            <a:srgbClr val="FF0000"/>
                          </a:solidFill>
                        </a:rPr>
                        <a:t>sichere</a:t>
                      </a:r>
                      <a:r>
                        <a:rPr lang="de-DE" b="1" baseline="0" dirty="0" smtClean="0">
                          <a:solidFill>
                            <a:srgbClr val="FF0000"/>
                          </a:solidFill>
                        </a:rPr>
                        <a:t> Herkunftsländer </a:t>
                      </a:r>
                      <a:r>
                        <a:rPr lang="de-DE" b="1" baseline="0" dirty="0" smtClean="0">
                          <a:solidFill>
                            <a:schemeClr val="tx1"/>
                          </a:solidFill>
                        </a:rPr>
                        <a:t>./.</a:t>
                      </a:r>
                      <a:r>
                        <a:rPr lang="de-DE" b="1" baseline="0" dirty="0" smtClean="0"/>
                        <a:t> insgesamt in NRW</a:t>
                      </a:r>
                      <a:endParaRPr lang="de-DE" b="1" dirty="0"/>
                    </a:p>
                  </a:txBody>
                  <a:tcPr/>
                </a:tc>
                <a:tc>
                  <a:txBody>
                    <a:bodyPr/>
                    <a:lstStyle/>
                    <a:p>
                      <a:r>
                        <a:rPr lang="de-DE" b="1" dirty="0" smtClean="0">
                          <a:solidFill>
                            <a:srgbClr val="FF0000"/>
                          </a:solidFill>
                        </a:rPr>
                        <a:t>(=21.969)</a:t>
                      </a:r>
                      <a:r>
                        <a:rPr lang="de-DE" b="1" baseline="0" dirty="0" smtClean="0">
                          <a:solidFill>
                            <a:srgbClr val="FF0000"/>
                          </a:solidFill>
                        </a:rPr>
                        <a:t> </a:t>
                      </a:r>
                      <a:r>
                        <a:rPr lang="de-DE" b="1" dirty="0" smtClean="0">
                          <a:solidFill>
                            <a:schemeClr val="tx1"/>
                          </a:solidFill>
                        </a:rPr>
                        <a:t>15,1 % ./</a:t>
                      </a:r>
                      <a:r>
                        <a:rPr lang="de-DE" b="1" baseline="0" dirty="0" smtClean="0">
                          <a:solidFill>
                            <a:schemeClr val="tx1"/>
                          </a:solidFill>
                        </a:rPr>
                        <a:t>. </a:t>
                      </a:r>
                      <a:r>
                        <a:rPr lang="de-DE" b="1" baseline="0" dirty="0" smtClean="0">
                          <a:solidFill>
                            <a:schemeClr val="dk1"/>
                          </a:solidFill>
                        </a:rPr>
                        <a:t>144.915</a:t>
                      </a:r>
                      <a:endParaRPr lang="de-DE" b="1" dirty="0"/>
                    </a:p>
                  </a:txBody>
                  <a:tcPr/>
                </a:tc>
              </a:tr>
            </a:tbl>
          </a:graphicData>
        </a:graphic>
      </p:graphicFrame>
      <p:sp>
        <p:nvSpPr>
          <p:cNvPr id="6" name="Textfeld 5"/>
          <p:cNvSpPr txBox="1"/>
          <p:nvPr/>
        </p:nvSpPr>
        <p:spPr>
          <a:xfrm>
            <a:off x="508000" y="404664"/>
            <a:ext cx="8312472" cy="1015663"/>
          </a:xfrm>
          <a:prstGeom prst="rect">
            <a:avLst/>
          </a:prstGeom>
          <a:noFill/>
        </p:spPr>
        <p:txBody>
          <a:bodyPr wrap="square" rtlCol="0">
            <a:spAutoFit/>
          </a:bodyPr>
          <a:lstStyle/>
          <a:p>
            <a:r>
              <a:rPr lang="de-DE" sz="2000" b="1" u="sng" dirty="0" smtClean="0">
                <a:solidFill>
                  <a:srgbClr val="005493"/>
                </a:solidFill>
                <a:latin typeface="+mj-lt"/>
                <a:ea typeface="+mj-ea"/>
                <a:cs typeface="Arial"/>
              </a:rPr>
              <a:t>Begleitete</a:t>
            </a:r>
            <a:r>
              <a:rPr lang="de-DE" sz="2000" b="1" dirty="0" smtClean="0">
                <a:solidFill>
                  <a:srgbClr val="005493"/>
                </a:solidFill>
                <a:latin typeface="+mj-lt"/>
                <a:ea typeface="+mj-ea"/>
                <a:cs typeface="Arial"/>
              </a:rPr>
              <a:t> ausländische Minderjährige /</a:t>
            </a:r>
            <a:r>
              <a:rPr lang="de-DE" sz="2000" b="1" dirty="0" err="1" smtClean="0">
                <a:solidFill>
                  <a:srgbClr val="005493"/>
                </a:solidFill>
                <a:latin typeface="+mj-lt"/>
                <a:ea typeface="+mj-ea"/>
                <a:cs typeface="Arial"/>
              </a:rPr>
              <a:t>jg</a:t>
            </a:r>
            <a:r>
              <a:rPr lang="de-DE" sz="2000" b="1" dirty="0" smtClean="0">
                <a:solidFill>
                  <a:srgbClr val="005493"/>
                </a:solidFill>
                <a:latin typeface="+mj-lt"/>
                <a:ea typeface="+mj-ea"/>
                <a:cs typeface="Arial"/>
              </a:rPr>
              <a:t>. Volljährige -  Herkunftsländer mit hohem Anteil  - bundesweit und NRW-Vergleich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56" y="404664"/>
            <a:ext cx="8628678" cy="1008112"/>
          </a:xfrm>
        </p:spPr>
        <p:txBody>
          <a:bodyPr/>
          <a:lstStyle/>
          <a:p>
            <a:pPr>
              <a:lnSpc>
                <a:spcPts val="2600"/>
              </a:lnSpc>
            </a:pPr>
            <a:r>
              <a:rPr lang="de-DE" b="1" dirty="0" smtClean="0"/>
              <a:t>Altersgruppen u. Zahlen- </a:t>
            </a:r>
            <a:r>
              <a:rPr lang="de-DE" b="1" i="1" dirty="0" smtClean="0"/>
              <a:t>begleitete</a:t>
            </a:r>
            <a:r>
              <a:rPr lang="de-DE" b="1" dirty="0" smtClean="0"/>
              <a:t> minderjährige u. junge volljährige Flüchtlinge NRW</a:t>
            </a:r>
            <a:br>
              <a:rPr lang="de-DE" b="1" dirty="0" smtClean="0"/>
            </a:br>
            <a:r>
              <a:rPr lang="de-DE" sz="1200" b="1" dirty="0" smtClean="0"/>
              <a:t>(aus: Antwort der Bundesregierung auf Anfrage zur Situation von begleiteten Kindern und Jugendlichen in Deutschland) </a:t>
            </a:r>
            <a:br>
              <a:rPr lang="de-DE" sz="1200" b="1" dirty="0" smtClean="0"/>
            </a:br>
            <a:endParaRPr lang="de-DE" sz="1200" b="1" dirty="0"/>
          </a:p>
        </p:txBody>
      </p:sp>
      <p:sp>
        <p:nvSpPr>
          <p:cNvPr id="4" name="Textplatzhalter 3"/>
          <p:cNvSpPr>
            <a:spLocks noGrp="1"/>
          </p:cNvSpPr>
          <p:nvPr>
            <p:ph type="body" sz="quarter" idx="11"/>
          </p:nvPr>
        </p:nvSpPr>
        <p:spPr/>
        <p:txBody>
          <a:bodyPr/>
          <a:lstStyle/>
          <a:p>
            <a:endParaRPr lang="de-DE" dirty="0"/>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1702AF7B-73AD-47B7-A027-A245E88A6710}" type="slidenum">
              <a:rPr lang="de-DE" smtClean="0"/>
              <a:pPr>
                <a:defRPr/>
              </a:pPr>
              <a:t>18</a:t>
            </a:fld>
            <a:endParaRPr lang="de-DE" dirty="0"/>
          </a:p>
        </p:txBody>
      </p:sp>
      <p:pic>
        <p:nvPicPr>
          <p:cNvPr id="24578" name="Picture 2"/>
          <p:cNvPicPr>
            <a:picLocks noChangeAspect="1" noChangeArrowheads="1"/>
          </p:cNvPicPr>
          <p:nvPr/>
        </p:nvPicPr>
        <p:blipFill>
          <a:blip r:embed="rId2"/>
          <a:srcRect/>
          <a:stretch>
            <a:fillRect/>
          </a:stretch>
        </p:blipFill>
        <p:spPr bwMode="auto">
          <a:xfrm>
            <a:off x="252413" y="1412776"/>
            <a:ext cx="8424428"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nSpc>
                <a:spcPts val="4000"/>
              </a:lnSpc>
            </a:pPr>
            <a:r>
              <a:rPr lang="de-DE" sz="2000" b="1" dirty="0" smtClean="0"/>
              <a:t>Was erforderlich ist: Sicherung des Kindeswohls durch hohen Schutz, professionelle Hilfen  dadurch neue Perspektiven </a:t>
            </a:r>
            <a:r>
              <a:rPr lang="de-DE" sz="1200" b="1" dirty="0" smtClean="0"/>
              <a:t>– gleich ob unbegleitet oder begleitete ausländische Kinder oder Jugendliche (</a:t>
            </a:r>
            <a:r>
              <a:rPr lang="de-DE" sz="1200" b="1" dirty="0" err="1" smtClean="0"/>
              <a:t>jg</a:t>
            </a:r>
            <a:r>
              <a:rPr lang="de-DE" sz="1200" b="1" dirty="0" smtClean="0"/>
              <a:t>. Volljährige)</a:t>
            </a:r>
            <a:endParaRPr lang="de-DE" sz="1200" b="1" dirty="0"/>
          </a:p>
        </p:txBody>
      </p:sp>
      <p:pic>
        <p:nvPicPr>
          <p:cNvPr id="21506" name="Picture 2" descr="\\lwlitcl2user4.ads.lwl.org\homes$\P080R506\Eigene Dateien\My Pictures\212cb0d46420d7d97a0705cb8edc9051v1_max_635x357_b3535db83dc50e27c1bb1392364c95a2.jpg"/>
          <p:cNvPicPr>
            <a:picLocks noGrp="1" noChangeAspect="1" noChangeArrowheads="1"/>
          </p:cNvPicPr>
          <p:nvPr>
            <p:ph type="pic" sz="quarter" idx="11"/>
          </p:nvPr>
        </p:nvPicPr>
        <p:blipFill>
          <a:blip r:embed="rId2"/>
          <a:srcRect t="4053" b="4053"/>
          <a:stretch>
            <a:fillRect/>
          </a:stretch>
        </p:blipFill>
        <p:spPr bwMode="auto">
          <a:xfrm>
            <a:off x="263466" y="2312876"/>
            <a:ext cx="8617068" cy="39964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Was habe ich vor...</a:t>
            </a:r>
            <a:endParaRPr lang="de-DE" b="1" dirty="0"/>
          </a:p>
        </p:txBody>
      </p:sp>
      <p:sp>
        <p:nvSpPr>
          <p:cNvPr id="4" name="Textplatzhalter 3"/>
          <p:cNvSpPr>
            <a:spLocks noGrp="1"/>
          </p:cNvSpPr>
          <p:nvPr>
            <p:ph type="body" sz="quarter" idx="11"/>
          </p:nvPr>
        </p:nvSpPr>
        <p:spPr>
          <a:xfrm>
            <a:off x="251856" y="980728"/>
            <a:ext cx="8628678" cy="5297312"/>
          </a:xfrm>
        </p:spPr>
        <p:txBody>
          <a:bodyPr/>
          <a:lstStyle/>
          <a:p>
            <a:pPr lvl="1">
              <a:buFont typeface="Wingdings" pitchFamily="2" charset="2"/>
              <a:buChar char="Ø"/>
            </a:pPr>
            <a:r>
              <a:rPr lang="de-DE" b="1" dirty="0" smtClean="0"/>
              <a:t> Unbegleitete und begleitete ausländische Kinder und Jugendliche  - Auftrag der Jugendhilfe </a:t>
            </a:r>
          </a:p>
          <a:p>
            <a:pPr lvl="1">
              <a:buNone/>
            </a:pPr>
            <a:endParaRPr lang="de-DE" b="1" dirty="0" smtClean="0"/>
          </a:p>
          <a:p>
            <a:pPr lvl="1">
              <a:buFont typeface="Wingdings" pitchFamily="2" charset="2"/>
              <a:buChar char="Ø"/>
            </a:pPr>
            <a:r>
              <a:rPr lang="de-DE" b="1" dirty="0" smtClean="0"/>
              <a:t>Zahlen von unbegleiteten und begleiteten Minderjährigen in NRW/bundesweit</a:t>
            </a:r>
          </a:p>
          <a:p>
            <a:pPr lvl="1">
              <a:buFont typeface="Wingdings" pitchFamily="2" charset="2"/>
              <a:buChar char="Ø"/>
            </a:pPr>
            <a:endParaRPr lang="de-DE" b="1" dirty="0" smtClean="0"/>
          </a:p>
          <a:p>
            <a:pPr lvl="1">
              <a:buFont typeface="Wingdings" pitchFamily="2" charset="2"/>
              <a:buChar char="Ø"/>
            </a:pPr>
            <a:r>
              <a:rPr lang="de-DE" b="1" dirty="0" smtClean="0"/>
              <a:t>Entwicklungen nach Inkrafttreten des neuen Gesetzes zur besseren Unterbringung, Betreuung und Versorgung (unbegleitet eingereister) ausländischer Kinder und Jugendlicher zum 01.11.2015</a:t>
            </a:r>
          </a:p>
          <a:p>
            <a:pPr lvl="1">
              <a:buFont typeface="Wingdings" pitchFamily="2" charset="2"/>
              <a:buChar char="Ø"/>
            </a:pPr>
            <a:endParaRPr lang="de-DE" b="1" dirty="0" smtClean="0"/>
          </a:p>
          <a:p>
            <a:pPr lvl="1">
              <a:buFont typeface="Wingdings" pitchFamily="2" charset="2"/>
              <a:buChar char="Ø"/>
            </a:pPr>
            <a:r>
              <a:rPr lang="de-DE" b="1" dirty="0" smtClean="0"/>
              <a:t>Entwicklungen durch </a:t>
            </a:r>
            <a:r>
              <a:rPr lang="de-DE" b="1" dirty="0" err="1" smtClean="0"/>
              <a:t>asyl</a:t>
            </a:r>
            <a:r>
              <a:rPr lang="de-DE" b="1" dirty="0" smtClean="0"/>
              <a:t>- und aufenthaltsrechtliche Regelungen</a:t>
            </a:r>
          </a:p>
          <a:p>
            <a:pPr>
              <a:buFont typeface="Wingdings" pitchFamily="2" charset="2"/>
              <a:buChar char="Ø"/>
            </a:pPr>
            <a:endParaRPr lang="de-DE" b="1" dirty="0" smtClean="0"/>
          </a:p>
          <a:p>
            <a:pPr lvl="1">
              <a:buFont typeface="Wingdings" pitchFamily="2" charset="2"/>
              <a:buChar char="Ø"/>
            </a:pPr>
            <a:r>
              <a:rPr lang="de-DE" b="1" dirty="0" smtClean="0"/>
              <a:t>Psychische Erkrankungen ausländischer Kinder und Jugendlicher – einige Untersuchungen und Erkenntnisse</a:t>
            </a:r>
          </a:p>
          <a:p>
            <a:pPr>
              <a:buFont typeface="Wingdings" pitchFamily="2" charset="2"/>
              <a:buChar char="Ø"/>
            </a:pPr>
            <a:endParaRPr lang="de-DE" b="1" dirty="0" smtClean="0"/>
          </a:p>
          <a:p>
            <a:pPr lvl="1">
              <a:buFont typeface="Wingdings" pitchFamily="2" charset="2"/>
              <a:buChar char="Ø"/>
            </a:pPr>
            <a:r>
              <a:rPr lang="de-DE" b="1" dirty="0" smtClean="0">
                <a:solidFill>
                  <a:schemeClr val="tx1"/>
                </a:solidFill>
              </a:rPr>
              <a:t>Was ist erforderlich für geflüchtete ausländische Kinder und Jugendliche? Welche Aufgaben stellen sich?</a:t>
            </a:r>
            <a:endParaRPr lang="de-DE" b="1" dirty="0">
              <a:solidFill>
                <a:schemeClr val="tx1"/>
              </a:solidFill>
            </a:endParaRPr>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1702AF7B-73AD-47B7-A027-A245E88A6710}" type="slidenum">
              <a:rPr lang="de-DE" smtClean="0"/>
              <a:pPr>
                <a:defRPr/>
              </a:pPr>
              <a:t>2</a:t>
            </a:fld>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bwMode="auto">
          <a:xfrm>
            <a:off x="252413" y="296652"/>
            <a:ext cx="8628062" cy="1067011"/>
          </a:xfrm>
          <a:noFill/>
          <a:ln>
            <a:miter lim="800000"/>
            <a:headEnd/>
            <a:tailEnd/>
          </a:ln>
        </p:spPr>
        <p:txBody>
          <a:bodyPr wrap="square" numCol="1" anchor="t" anchorCtr="0" compatLnSpc="1">
            <a:prstTxWarp prst="textNoShape">
              <a:avLst/>
            </a:prstTxWarp>
          </a:bodyPr>
          <a:lstStyle/>
          <a:p>
            <a:r>
              <a:rPr lang="de-DE" b="1" dirty="0" smtClean="0">
                <a:cs typeface="Arial" charset="0"/>
              </a:rPr>
              <a:t>Schutz: Aufenthalt im Bundesgebiet für minderjährige (unbegleitete) Ausländerinnen und Ausländer</a:t>
            </a:r>
          </a:p>
        </p:txBody>
      </p:sp>
      <p:sp>
        <p:nvSpPr>
          <p:cNvPr id="3" name="Textplatzhalter 2"/>
          <p:cNvSpPr>
            <a:spLocks noGrp="1"/>
          </p:cNvSpPr>
          <p:nvPr>
            <p:ph type="body" sz="quarter" idx="10"/>
          </p:nvPr>
        </p:nvSpPr>
        <p:spPr>
          <a:xfrm>
            <a:off x="263525" y="1592796"/>
            <a:ext cx="8616950" cy="704318"/>
          </a:xfrm>
        </p:spPr>
        <p:txBody>
          <a:bodyPr/>
          <a:lstStyle/>
          <a:p>
            <a:pPr>
              <a:defRPr/>
            </a:pPr>
            <a:r>
              <a:rPr lang="de-DE" b="1" dirty="0" smtClean="0"/>
              <a:t>Welche Voraussetzungen müssen erfüllt sein?  </a:t>
            </a:r>
            <a:endParaRPr lang="de-DE" b="1" dirty="0"/>
          </a:p>
        </p:txBody>
      </p:sp>
      <p:sp>
        <p:nvSpPr>
          <p:cNvPr id="24580" name="Textplatzhalter 3"/>
          <p:cNvSpPr>
            <a:spLocks noGrp="1"/>
          </p:cNvSpPr>
          <p:nvPr>
            <p:ph type="body" sz="quarter" idx="11"/>
          </p:nvPr>
        </p:nvSpPr>
        <p:spPr bwMode="auto">
          <a:xfrm>
            <a:off x="252413" y="2024844"/>
            <a:ext cx="8628062" cy="4253719"/>
          </a:xfrm>
          <a:noFill/>
          <a:ln>
            <a:miter lim="800000"/>
            <a:headEnd/>
            <a:tailEnd/>
          </a:ln>
        </p:spPr>
        <p:txBody>
          <a:bodyPr wrap="square" numCol="1" anchor="t" anchorCtr="0" compatLnSpc="1">
            <a:prstTxWarp prst="textNoShape">
              <a:avLst/>
            </a:prstTxWarp>
          </a:bodyPr>
          <a:lstStyle/>
          <a:p>
            <a:pPr>
              <a:spcBef>
                <a:spcPct val="0"/>
              </a:spcBef>
            </a:pPr>
            <a:r>
              <a:rPr lang="de-DE" b="1" dirty="0" smtClean="0">
                <a:cs typeface="Arial" charset="0"/>
              </a:rPr>
              <a:t>Bei unerlaubter Einreise – d.h. Grenzübertritt ohne Visum</a:t>
            </a:r>
            <a:r>
              <a:rPr lang="de-DE" dirty="0" smtClean="0">
                <a:cs typeface="Arial" charset="0"/>
              </a:rPr>
              <a:t>:</a:t>
            </a:r>
          </a:p>
          <a:p>
            <a:pPr marL="342900" lvl="1" indent="-342900">
              <a:buFont typeface="+mj-lt"/>
              <a:buAutoNum type="arabicPeriod"/>
            </a:pPr>
            <a:r>
              <a:rPr lang="de-DE" dirty="0" smtClean="0"/>
              <a:t>Erlangung eines </a:t>
            </a:r>
            <a:r>
              <a:rPr lang="de-DE" b="1" dirty="0" smtClean="0"/>
              <a:t>Aufenthaltstitels:</a:t>
            </a:r>
            <a:r>
              <a:rPr lang="de-DE" dirty="0" smtClean="0"/>
              <a:t> </a:t>
            </a:r>
            <a:br>
              <a:rPr lang="de-DE" dirty="0" smtClean="0"/>
            </a:br>
            <a:r>
              <a:rPr lang="de-DE" dirty="0" smtClean="0"/>
              <a:t>Aufenthaltserlaubnis oder Niederlassungserlaubnis, § 4 </a:t>
            </a:r>
            <a:r>
              <a:rPr lang="de-DE" dirty="0" err="1" smtClean="0"/>
              <a:t>AufenthG</a:t>
            </a:r>
            <a:r>
              <a:rPr lang="de-DE" dirty="0" smtClean="0"/>
              <a:t> </a:t>
            </a:r>
          </a:p>
          <a:p>
            <a:pPr marL="342900" lvl="1" indent="-342900">
              <a:buFont typeface="+mj-lt"/>
              <a:buAutoNum type="arabicPeriod"/>
            </a:pPr>
            <a:r>
              <a:rPr lang="de-DE" dirty="0" smtClean="0"/>
              <a:t>Erfüllen der </a:t>
            </a:r>
            <a:r>
              <a:rPr lang="de-DE" b="1" dirty="0" smtClean="0"/>
              <a:t>Passpflich</a:t>
            </a:r>
            <a:r>
              <a:rPr lang="de-DE" dirty="0" smtClean="0"/>
              <a:t>t durch nationalen Pass oder Flüchtlingspass, § 3 </a:t>
            </a:r>
            <a:r>
              <a:rPr lang="de-DE" dirty="0" err="1" smtClean="0"/>
              <a:t>AufenthG</a:t>
            </a:r>
            <a:r>
              <a:rPr lang="de-DE" dirty="0" smtClean="0"/>
              <a:t>	</a:t>
            </a:r>
            <a:r>
              <a:rPr lang="de-DE" b="1" dirty="0" smtClean="0"/>
              <a:t>Z.B. durch Asylantrag/Antrag auf Anerkennung als Flüchtling beim BAMF</a:t>
            </a:r>
          </a:p>
          <a:p>
            <a:pPr marL="215900" lvl="1" indent="-215900">
              <a:buNone/>
            </a:pPr>
            <a:endParaRPr lang="de-DE" b="1" dirty="0" smtClean="0"/>
          </a:p>
          <a:p>
            <a:pPr marL="215900" lvl="1" indent="-215900">
              <a:buFont typeface="Wingdings" pitchFamily="2" charset="2"/>
              <a:buChar char="§"/>
            </a:pPr>
            <a:r>
              <a:rPr lang="de-DE" b="1" dirty="0" smtClean="0"/>
              <a:t>Keine Aufenthaltstitel </a:t>
            </a:r>
            <a:r>
              <a:rPr lang="de-DE" dirty="0" smtClean="0"/>
              <a:t>sind:</a:t>
            </a:r>
          </a:p>
          <a:p>
            <a:pPr marL="863900" lvl="2" indent="-215900">
              <a:buFont typeface="Wingdings" pitchFamily="2" charset="2"/>
              <a:buChar char="§"/>
            </a:pPr>
            <a:r>
              <a:rPr lang="de-DE" sz="1600" b="1" dirty="0" smtClean="0">
                <a:solidFill>
                  <a:srgbClr val="00325F"/>
                </a:solidFill>
                <a:latin typeface="Segoe UI" pitchFamily="34" charset="0"/>
              </a:rPr>
              <a:t>Duldung </a:t>
            </a:r>
            <a:r>
              <a:rPr lang="de-DE" sz="1600" dirty="0" smtClean="0">
                <a:solidFill>
                  <a:srgbClr val="00325F"/>
                </a:solidFill>
                <a:latin typeface="Segoe UI" pitchFamily="34" charset="0"/>
              </a:rPr>
              <a:t>(§ 60a </a:t>
            </a:r>
            <a:r>
              <a:rPr lang="de-DE" sz="1600" dirty="0" err="1" smtClean="0">
                <a:solidFill>
                  <a:srgbClr val="00325F"/>
                </a:solidFill>
                <a:latin typeface="Segoe UI" pitchFamily="34" charset="0"/>
              </a:rPr>
              <a:t>AufenthG</a:t>
            </a:r>
            <a:r>
              <a:rPr lang="de-DE" sz="1600" dirty="0" smtClean="0">
                <a:solidFill>
                  <a:srgbClr val="00325F"/>
                </a:solidFill>
                <a:latin typeface="Segoe UI" pitchFamily="34" charset="0"/>
              </a:rPr>
              <a:t>):  Aufenthalt nicht rechtmäßig, </a:t>
            </a:r>
            <a:r>
              <a:rPr lang="de-DE" sz="1600" dirty="0" err="1" smtClean="0">
                <a:solidFill>
                  <a:srgbClr val="00325F"/>
                </a:solidFill>
                <a:latin typeface="Segoe UI" pitchFamily="34" charset="0"/>
              </a:rPr>
              <a:t>grds</a:t>
            </a:r>
            <a:r>
              <a:rPr lang="de-DE" sz="1600" dirty="0" smtClean="0">
                <a:solidFill>
                  <a:srgbClr val="00325F"/>
                </a:solidFill>
                <a:latin typeface="Segoe UI" pitchFamily="34" charset="0"/>
              </a:rPr>
              <a:t>. ausreisepflichtig, Ausreisepflicht kann nicht durchgesetzt werden –jederzeit bei Wegfall des Ausreisehindernisses aber möglich, kommt auf Einzelfall an und Staat an </a:t>
            </a:r>
          </a:p>
          <a:p>
            <a:pPr marL="863900" lvl="2" indent="-215900">
              <a:buFont typeface="Wingdings" pitchFamily="2" charset="2"/>
              <a:buChar char="§"/>
            </a:pPr>
            <a:r>
              <a:rPr lang="de-DE" sz="1600" b="1" dirty="0" smtClean="0">
                <a:solidFill>
                  <a:srgbClr val="00325F"/>
                </a:solidFill>
                <a:latin typeface="Segoe UI" pitchFamily="34" charset="0"/>
              </a:rPr>
              <a:t>Aufenthaltsgestattung</a:t>
            </a:r>
            <a:r>
              <a:rPr lang="de-DE" sz="1600" dirty="0" smtClean="0">
                <a:solidFill>
                  <a:srgbClr val="00325F"/>
                </a:solidFill>
                <a:latin typeface="Segoe UI" pitchFamily="34" charset="0"/>
              </a:rPr>
              <a:t> (§ 55 </a:t>
            </a:r>
            <a:r>
              <a:rPr lang="de-DE" sz="1600" dirty="0" err="1" smtClean="0">
                <a:solidFill>
                  <a:srgbClr val="00325F"/>
                </a:solidFill>
                <a:latin typeface="Segoe UI" pitchFamily="34" charset="0"/>
              </a:rPr>
              <a:t>AufenthG</a:t>
            </a:r>
            <a:r>
              <a:rPr lang="de-DE" sz="1600" dirty="0" smtClean="0">
                <a:solidFill>
                  <a:srgbClr val="00325F"/>
                </a:solidFill>
                <a:latin typeface="Segoe UI" pitchFamily="34" charset="0"/>
              </a:rPr>
              <a:t>): Aufenthalt gestattet für die 	Durchführung des Asylverfahrens.</a:t>
            </a:r>
            <a:br>
              <a:rPr lang="de-DE" sz="1600" dirty="0" smtClean="0">
                <a:solidFill>
                  <a:srgbClr val="00325F"/>
                </a:solidFill>
                <a:latin typeface="Segoe UI" pitchFamily="34" charset="0"/>
              </a:rPr>
            </a:br>
            <a:r>
              <a:rPr lang="de-DE" sz="1600" dirty="0" smtClean="0">
                <a:solidFill>
                  <a:srgbClr val="00325F"/>
                </a:solidFill>
                <a:latin typeface="Segoe UI" pitchFamily="34" charset="0"/>
              </a:rPr>
              <a:t>(Beide geben nur Auskunft über den gemeldeten Status des Aufenthaltes.)</a:t>
            </a:r>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A5817004-4AAE-4DAE-A402-A13C4B0DCE64}" type="slidenum">
              <a:rPr lang="de-DE" smtClean="0"/>
              <a:pPr>
                <a:defRPr/>
              </a:pPr>
              <a:t>20</a:t>
            </a:fld>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bwMode="auto">
          <a:xfrm>
            <a:off x="252413" y="225425"/>
            <a:ext cx="8628062" cy="827088"/>
          </a:xfrm>
          <a:noFill/>
          <a:ln>
            <a:miter lim="800000"/>
            <a:headEnd/>
            <a:tailEnd/>
          </a:ln>
        </p:spPr>
        <p:txBody>
          <a:bodyPr wrap="square" numCol="1" anchor="t" anchorCtr="0" compatLnSpc="1">
            <a:prstTxWarp prst="textNoShape">
              <a:avLst/>
            </a:prstTxWarp>
          </a:bodyPr>
          <a:lstStyle/>
          <a:p>
            <a:r>
              <a:rPr lang="de-DE" sz="2400" b="1" dirty="0" smtClean="0">
                <a:cs typeface="Arial" charset="0"/>
              </a:rPr>
              <a:t>Wer bekommt Schutz? - Unterscheidung (minderjährige) </a:t>
            </a:r>
            <a:br>
              <a:rPr lang="de-DE" sz="2400" b="1" dirty="0" smtClean="0">
                <a:cs typeface="Arial" charset="0"/>
              </a:rPr>
            </a:br>
            <a:r>
              <a:rPr lang="de-DE" sz="2400" b="1" dirty="0" smtClean="0">
                <a:cs typeface="Arial" charset="0"/>
              </a:rPr>
              <a:t>Ausländerinnen / Ausländer - Flüchtlinge</a:t>
            </a:r>
          </a:p>
        </p:txBody>
      </p:sp>
      <p:sp>
        <p:nvSpPr>
          <p:cNvPr id="3" name="Textplatzhalter 2"/>
          <p:cNvSpPr>
            <a:spLocks noGrp="1"/>
          </p:cNvSpPr>
          <p:nvPr>
            <p:ph type="body" sz="quarter" idx="10"/>
          </p:nvPr>
        </p:nvSpPr>
        <p:spPr>
          <a:xfrm>
            <a:off x="252413" y="1196975"/>
            <a:ext cx="8616950" cy="468313"/>
          </a:xfrm>
        </p:spPr>
        <p:txBody>
          <a:bodyPr/>
          <a:lstStyle/>
          <a:p>
            <a:pPr>
              <a:defRPr/>
            </a:pPr>
            <a:r>
              <a:rPr lang="de-DE" b="1" dirty="0" smtClean="0"/>
              <a:t>Wer ist ein „Flüchtling“?</a:t>
            </a:r>
          </a:p>
          <a:p>
            <a:pPr>
              <a:defRPr/>
            </a:pPr>
            <a:endParaRPr lang="de-DE" dirty="0"/>
          </a:p>
        </p:txBody>
      </p:sp>
      <p:sp>
        <p:nvSpPr>
          <p:cNvPr id="23556" name="Textplatzhalter 3"/>
          <p:cNvSpPr>
            <a:spLocks noGrp="1"/>
          </p:cNvSpPr>
          <p:nvPr>
            <p:ph type="body" sz="quarter" idx="11"/>
          </p:nvPr>
        </p:nvSpPr>
        <p:spPr bwMode="auto">
          <a:xfrm>
            <a:off x="252413" y="1665288"/>
            <a:ext cx="8628062" cy="4139976"/>
          </a:xfrm>
          <a:noFill/>
          <a:ln>
            <a:miter lim="800000"/>
            <a:headEnd/>
            <a:tailEnd/>
          </a:ln>
        </p:spPr>
        <p:txBody>
          <a:bodyPr wrap="square" numCol="1" anchor="t" anchorCtr="0" compatLnSpc="1">
            <a:prstTxWarp prst="textNoShape">
              <a:avLst/>
            </a:prstTxWarp>
          </a:bodyPr>
          <a:lstStyle/>
          <a:p>
            <a:pPr marL="215900" lvl="1" indent="-215900">
              <a:lnSpc>
                <a:spcPts val="2900"/>
              </a:lnSpc>
              <a:buFont typeface="Wingdings" pitchFamily="2" charset="2"/>
              <a:buChar char="§"/>
            </a:pPr>
            <a:r>
              <a:rPr lang="de-DE" sz="2000" dirty="0" smtClean="0"/>
              <a:t>Wer laut Aufenthalts- und Asylgesetz als Flüchtling gilt bekommt eine </a:t>
            </a:r>
            <a:r>
              <a:rPr lang="de-DE" sz="2000" b="1" dirty="0" smtClean="0"/>
              <a:t>Aufenthaltserlaubnis u. Flüchtlingspass</a:t>
            </a:r>
          </a:p>
          <a:p>
            <a:pPr marL="215900" lvl="1" indent="-215900">
              <a:lnSpc>
                <a:spcPts val="2900"/>
              </a:lnSpc>
              <a:buFont typeface="Wingdings" pitchFamily="2" charset="2"/>
              <a:buChar char="§"/>
            </a:pPr>
            <a:r>
              <a:rPr lang="de-DE" sz="2000" b="1" dirty="0" smtClean="0"/>
              <a:t>(Anerkannte) Flüchtlinge </a:t>
            </a:r>
            <a:r>
              <a:rPr lang="de-DE" sz="2000" dirty="0" smtClean="0"/>
              <a:t>dürfen - zunächst befristet - in Deutschland bleiben – andere Ausländer nicht unbedingt.</a:t>
            </a:r>
          </a:p>
          <a:p>
            <a:pPr marL="215900" lvl="1" indent="-215900">
              <a:lnSpc>
                <a:spcPts val="2900"/>
              </a:lnSpc>
              <a:buFont typeface="Wingdings" pitchFamily="2" charset="2"/>
              <a:buChar char="§"/>
            </a:pPr>
            <a:r>
              <a:rPr lang="de-DE" sz="2000" b="1" dirty="0" smtClean="0"/>
              <a:t>Hohe Schutzquoten </a:t>
            </a:r>
            <a:r>
              <a:rPr lang="de-DE" sz="2000" dirty="0" smtClean="0"/>
              <a:t>/ Zuerkennungen der Flüchtlingseigenschaft durch das Bundesamt für Migration und Flüchtlinge für Personen aus folgenden 5 Ländern: Syrien, Somalia, Eritrea, Irak – geringer werdende Quote für Afghanistan.</a:t>
            </a:r>
          </a:p>
          <a:p>
            <a:pPr marL="215900" lvl="1" indent="-215900">
              <a:lnSpc>
                <a:spcPts val="2900"/>
              </a:lnSpc>
              <a:buFont typeface="Wingdings" pitchFamily="2" charset="2"/>
              <a:buChar char="§"/>
            </a:pPr>
            <a:r>
              <a:rPr lang="de-DE" sz="2000" dirty="0" smtClean="0"/>
              <a:t>Der Status begleiteter Minderjähriger richtet sich in den meisten Fällen nach dem der Eltern</a:t>
            </a:r>
          </a:p>
          <a:p>
            <a:pPr marL="215900" lvl="1" indent="-215900">
              <a:lnSpc>
                <a:spcPts val="2900"/>
              </a:lnSpc>
              <a:buFont typeface="Wingdings" pitchFamily="2" charset="2"/>
              <a:buChar char="§"/>
            </a:pPr>
            <a:r>
              <a:rPr lang="de-DE" sz="2000" b="1" dirty="0" smtClean="0"/>
              <a:t>Nahezu gar keine Anerkennungen </a:t>
            </a:r>
            <a:r>
              <a:rPr lang="de-DE" sz="2000" dirty="0" smtClean="0"/>
              <a:t>für Minderjährige aus den Balkanländern – und den anderen sog. sicheren Herkunftsstaaten</a:t>
            </a:r>
          </a:p>
          <a:p>
            <a:pPr marL="215900" lvl="1" indent="-215900">
              <a:buNone/>
            </a:pPr>
            <a:endParaRPr lang="de-DE" dirty="0" smtClean="0"/>
          </a:p>
          <a:p>
            <a:pPr>
              <a:spcBef>
                <a:spcPct val="0"/>
              </a:spcBef>
            </a:pPr>
            <a:endParaRPr lang="de-DE" dirty="0" smtClean="0">
              <a:cs typeface="Arial" charset="0"/>
            </a:endParaRPr>
          </a:p>
        </p:txBody>
      </p:sp>
      <p:sp>
        <p:nvSpPr>
          <p:cNvPr id="5" name="Datumsplatzhalter 4"/>
          <p:cNvSpPr>
            <a:spLocks noGrp="1"/>
          </p:cNvSpPr>
          <p:nvPr>
            <p:ph type="dt" sz="quarter" idx="12"/>
          </p:nvPr>
        </p:nvSpPr>
        <p:spPr/>
        <p:txBody>
          <a:bodyPr/>
          <a:lstStyle/>
          <a:p>
            <a:pPr>
              <a:defRPr/>
            </a:pPr>
            <a:r>
              <a:rPr lang="de-DE" dirty="0" smtClean="0"/>
              <a:t>2</a:t>
            </a:r>
            <a:endParaRPr lang="de-DE" dirty="0"/>
          </a:p>
        </p:txBody>
      </p:sp>
      <p:sp>
        <p:nvSpPr>
          <p:cNvPr id="6" name="Fußzeilenplatzhalter 5"/>
          <p:cNvSpPr>
            <a:spLocks noGrp="1"/>
          </p:cNvSpPr>
          <p:nvPr>
            <p:ph type="ftr" sz="quarter" idx="13"/>
          </p:nvPr>
        </p:nvSpPr>
        <p:spPr/>
        <p:txBody>
          <a:bodyPr/>
          <a:lstStyle/>
          <a:p>
            <a:pPr>
              <a:defRPr/>
            </a:pPr>
            <a:r>
              <a:rPr lang="de-DE" dirty="0"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0354782F-9780-4B70-91E9-2AF237D732EA}" type="slidenum">
              <a:rPr lang="de-DE" smtClean="0"/>
              <a:pPr>
                <a:defRPr/>
              </a:pPr>
              <a:t>21</a:t>
            </a:fld>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bwMode="auto">
          <a:xfrm>
            <a:off x="252413" y="225425"/>
            <a:ext cx="8628062" cy="827088"/>
          </a:xfrm>
          <a:noFill/>
          <a:ln>
            <a:miter lim="800000"/>
            <a:headEnd/>
            <a:tailEnd/>
          </a:ln>
        </p:spPr>
        <p:txBody>
          <a:bodyPr wrap="square" numCol="1" anchor="t" anchorCtr="0" compatLnSpc="1">
            <a:prstTxWarp prst="textNoShape">
              <a:avLst/>
            </a:prstTxWarp>
          </a:bodyPr>
          <a:lstStyle/>
          <a:p>
            <a:r>
              <a:rPr lang="de-DE" sz="2400" b="1" dirty="0" smtClean="0">
                <a:cs typeface="Arial" charset="0"/>
              </a:rPr>
              <a:t>Hoher Schutz - Zunahme von Asylanträgen </a:t>
            </a:r>
          </a:p>
        </p:txBody>
      </p:sp>
      <p:sp>
        <p:nvSpPr>
          <p:cNvPr id="3" name="Textplatzhalter 2"/>
          <p:cNvSpPr>
            <a:spLocks noGrp="1"/>
          </p:cNvSpPr>
          <p:nvPr>
            <p:ph type="body" sz="quarter" idx="10"/>
          </p:nvPr>
        </p:nvSpPr>
        <p:spPr>
          <a:xfrm>
            <a:off x="252413" y="1196975"/>
            <a:ext cx="8616950" cy="468313"/>
          </a:xfrm>
        </p:spPr>
        <p:txBody>
          <a:bodyPr/>
          <a:lstStyle/>
          <a:p>
            <a:pPr marL="0" lvl="1" indent="0">
              <a:lnSpc>
                <a:spcPts val="2600"/>
              </a:lnSpc>
              <a:spcBef>
                <a:spcPts val="0"/>
              </a:spcBef>
              <a:buNone/>
              <a:defRPr/>
            </a:pPr>
            <a:r>
              <a:rPr lang="de-DE" b="1" dirty="0" smtClean="0">
                <a:solidFill>
                  <a:srgbClr val="0099CC"/>
                </a:solidFill>
              </a:rPr>
              <a:t>Gründe für den Anstieg der Asylanträge</a:t>
            </a:r>
            <a:r>
              <a:rPr lang="de-DE" dirty="0" smtClean="0"/>
              <a:t>: </a:t>
            </a:r>
          </a:p>
          <a:p>
            <a:pPr>
              <a:defRPr/>
            </a:pPr>
            <a:endParaRPr lang="de-DE" dirty="0"/>
          </a:p>
        </p:txBody>
      </p:sp>
      <p:sp>
        <p:nvSpPr>
          <p:cNvPr id="23556" name="Textplatzhalter 3"/>
          <p:cNvSpPr>
            <a:spLocks noGrp="1"/>
          </p:cNvSpPr>
          <p:nvPr>
            <p:ph type="body" sz="quarter" idx="11"/>
          </p:nvPr>
        </p:nvSpPr>
        <p:spPr bwMode="auto">
          <a:xfrm>
            <a:off x="252413" y="1665288"/>
            <a:ext cx="8628062" cy="3132137"/>
          </a:xfrm>
          <a:noFill/>
          <a:ln>
            <a:miter lim="800000"/>
            <a:headEnd/>
            <a:tailEnd/>
          </a:ln>
        </p:spPr>
        <p:txBody>
          <a:bodyPr wrap="square" numCol="1" anchor="t" anchorCtr="0" compatLnSpc="1">
            <a:prstTxWarp prst="textNoShape">
              <a:avLst/>
            </a:prstTxWarp>
          </a:bodyPr>
          <a:lstStyle/>
          <a:p>
            <a:pPr marL="215900" lvl="1" indent="-215900">
              <a:lnSpc>
                <a:spcPct val="100000"/>
              </a:lnSpc>
              <a:buFont typeface="Wingdings" pitchFamily="2" charset="2"/>
              <a:buChar char="§"/>
            </a:pPr>
            <a:endParaRPr lang="de-DE" b="1" dirty="0" smtClean="0"/>
          </a:p>
          <a:p>
            <a:pPr marL="990900" lvl="2" indent="-342900">
              <a:lnSpc>
                <a:spcPct val="100000"/>
              </a:lnSpc>
              <a:buAutoNum type="arabicParenBoth"/>
            </a:pPr>
            <a:r>
              <a:rPr lang="de-DE" sz="2000" b="1" dirty="0" smtClean="0">
                <a:solidFill>
                  <a:srgbClr val="005493"/>
                </a:solidFill>
                <a:latin typeface="+mj-lt"/>
                <a:ea typeface="+mj-ea"/>
                <a:cs typeface="Arial" charset="0"/>
              </a:rPr>
              <a:t> Sehr viele Anträge von Personen aus Bürgerkriegsregionen</a:t>
            </a:r>
          </a:p>
          <a:p>
            <a:pPr marL="990900" lvl="2" indent="-342900">
              <a:lnSpc>
                <a:spcPct val="100000"/>
              </a:lnSpc>
              <a:buAutoNum type="arabicParenBoth"/>
            </a:pPr>
            <a:r>
              <a:rPr lang="de-DE" sz="2000" b="1" dirty="0" smtClean="0">
                <a:solidFill>
                  <a:srgbClr val="005493"/>
                </a:solidFill>
                <a:latin typeface="+mj-lt"/>
                <a:ea typeface="+mj-ea"/>
                <a:cs typeface="Arial" charset="0"/>
              </a:rPr>
              <a:t> sowie von Personen, die (daneben auch) aufgrund der  politischen Verhältnisse in ihrem Land mit individueller Verfolgung rechnen müssen bzw. diese erfahren haben,</a:t>
            </a:r>
          </a:p>
          <a:p>
            <a:pPr marL="990900" lvl="2" indent="-342900">
              <a:lnSpc>
                <a:spcPct val="100000"/>
              </a:lnSpc>
              <a:buAutoNum type="arabicParenBoth"/>
            </a:pPr>
            <a:r>
              <a:rPr lang="de-DE" sz="2000" b="1" dirty="0" smtClean="0">
                <a:solidFill>
                  <a:srgbClr val="005493"/>
                </a:solidFill>
                <a:latin typeface="+mj-lt"/>
                <a:ea typeface="+mj-ea"/>
                <a:cs typeface="Arial" charset="0"/>
              </a:rPr>
              <a:t> aus Ländern, in denen äußerst schwierige Lebensverhältnisse herrschen, aber keine Verfolgung</a:t>
            </a:r>
          </a:p>
          <a:p>
            <a:pPr marL="990900" lvl="2" indent="-342900">
              <a:lnSpc>
                <a:spcPct val="100000"/>
              </a:lnSpc>
              <a:buAutoNum type="arabicParenBoth"/>
            </a:pPr>
            <a:r>
              <a:rPr lang="de-DE" sz="2000" b="1" dirty="0" smtClean="0">
                <a:solidFill>
                  <a:srgbClr val="005493"/>
                </a:solidFill>
                <a:latin typeface="+mj-lt"/>
                <a:ea typeface="+mj-ea"/>
                <a:cs typeface="Arial" charset="0"/>
              </a:rPr>
              <a:t> Binnenmigration von Flüchtlingen innerhalb der EU </a:t>
            </a:r>
          </a:p>
          <a:p>
            <a:pPr marL="990900" lvl="2" indent="-342900">
              <a:lnSpc>
                <a:spcPct val="100000"/>
              </a:lnSpc>
              <a:buAutoNum type="arabicParenBoth"/>
            </a:pPr>
            <a:endParaRPr lang="de-DE" sz="1100" dirty="0" smtClean="0"/>
          </a:p>
          <a:p>
            <a:pPr marL="990900" lvl="2" indent="-342900">
              <a:lnSpc>
                <a:spcPct val="100000"/>
              </a:lnSpc>
              <a:buAutoNum type="arabicParenBoth"/>
            </a:pPr>
            <a:endParaRPr lang="de-DE" sz="1100" dirty="0" smtClean="0"/>
          </a:p>
          <a:p>
            <a:pPr marL="990900" lvl="2" indent="-342900">
              <a:lnSpc>
                <a:spcPct val="100000"/>
              </a:lnSpc>
              <a:buNone/>
            </a:pPr>
            <a:r>
              <a:rPr lang="de-DE" sz="1100" dirty="0" smtClean="0"/>
              <a:t>	(nach: „Flucht und Asyl: Aktuelle Zahlen und Entwicklungen“, Kathrin Hirseland, Büroleiterin des Präsidenten des Bundesamtes für Migration und Flüchtlinge in: </a:t>
            </a:r>
            <a:r>
              <a:rPr lang="de-DE" sz="1100" dirty="0" err="1" smtClean="0"/>
              <a:t>APuZ</a:t>
            </a:r>
            <a:r>
              <a:rPr lang="de-DE" sz="1100" dirty="0" smtClean="0"/>
              <a:t>, 25/2015, S. 17 ff.)</a:t>
            </a:r>
          </a:p>
          <a:p>
            <a:pPr marL="215900" lvl="1" indent="-215900">
              <a:buFont typeface="Wingdings" pitchFamily="2" charset="2"/>
              <a:buChar char="§"/>
            </a:pPr>
            <a:endParaRPr lang="de-DE" dirty="0" smtClean="0"/>
          </a:p>
          <a:p>
            <a:pPr>
              <a:spcBef>
                <a:spcPct val="0"/>
              </a:spcBef>
            </a:pPr>
            <a:endParaRPr lang="de-DE" dirty="0" smtClean="0">
              <a:cs typeface="Arial" charset="0"/>
            </a:endParaRPr>
          </a:p>
        </p:txBody>
      </p:sp>
      <p:sp>
        <p:nvSpPr>
          <p:cNvPr id="5" name="Datumsplatzhalter 4"/>
          <p:cNvSpPr>
            <a:spLocks noGrp="1"/>
          </p:cNvSpPr>
          <p:nvPr>
            <p:ph type="dt" sz="quarter" idx="12"/>
          </p:nvPr>
        </p:nvSpPr>
        <p:spPr/>
        <p:txBody>
          <a:bodyPr/>
          <a:lstStyle/>
          <a:p>
            <a:pPr>
              <a:defRPr/>
            </a:pPr>
            <a:r>
              <a:rPr lang="de-DE" dirty="0" smtClean="0"/>
              <a:t>2</a:t>
            </a:r>
            <a:endParaRPr lang="de-DE" dirty="0"/>
          </a:p>
        </p:txBody>
      </p:sp>
      <p:sp>
        <p:nvSpPr>
          <p:cNvPr id="6" name="Fußzeilenplatzhalter 5"/>
          <p:cNvSpPr>
            <a:spLocks noGrp="1"/>
          </p:cNvSpPr>
          <p:nvPr>
            <p:ph type="ftr" sz="quarter" idx="13"/>
          </p:nvPr>
        </p:nvSpPr>
        <p:spPr/>
        <p:txBody>
          <a:bodyPr/>
          <a:lstStyle/>
          <a:p>
            <a:pPr>
              <a:defRPr/>
            </a:pPr>
            <a:r>
              <a:rPr lang="de-DE" dirty="0"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0354782F-9780-4B70-91E9-2AF237D732EA}" type="slidenum">
              <a:rPr lang="de-DE" smtClean="0"/>
              <a:pPr>
                <a:defRPr/>
              </a:pPr>
              <a:t>22</a:t>
            </a:fld>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bwMode="auto">
          <a:xfrm>
            <a:off x="252413" y="152636"/>
            <a:ext cx="8628062" cy="1211027"/>
          </a:xfrm>
          <a:noFill/>
          <a:ln>
            <a:miter lim="800000"/>
            <a:headEnd/>
            <a:tailEnd/>
          </a:ln>
        </p:spPr>
        <p:txBody>
          <a:bodyPr wrap="square" numCol="1" anchor="t" anchorCtr="0" compatLnSpc="1">
            <a:prstTxWarp prst="textNoShape">
              <a:avLst/>
            </a:prstTxWarp>
          </a:bodyPr>
          <a:lstStyle/>
          <a:p>
            <a:r>
              <a:rPr lang="de-DE" sz="2400" b="1" dirty="0" smtClean="0">
                <a:cs typeface="Arial" charset="0"/>
              </a:rPr>
              <a:t>Schutz: Problematische Entwicklungen (1) seit März 2016</a:t>
            </a:r>
            <a:endParaRPr lang="de-DE" sz="2400" dirty="0" smtClean="0">
              <a:cs typeface="Arial" charset="0"/>
            </a:endParaRPr>
          </a:p>
        </p:txBody>
      </p:sp>
      <p:sp>
        <p:nvSpPr>
          <p:cNvPr id="3" name="Textplatzhalter 2"/>
          <p:cNvSpPr>
            <a:spLocks noGrp="1"/>
          </p:cNvSpPr>
          <p:nvPr>
            <p:ph type="body" sz="quarter" idx="10"/>
          </p:nvPr>
        </p:nvSpPr>
        <p:spPr>
          <a:xfrm>
            <a:off x="263525" y="764705"/>
            <a:ext cx="8616950" cy="792634"/>
          </a:xfrm>
        </p:spPr>
        <p:txBody>
          <a:bodyPr/>
          <a:lstStyle/>
          <a:p>
            <a:pPr>
              <a:defRPr/>
            </a:pPr>
            <a:r>
              <a:rPr lang="de-DE" sz="1800" b="1" dirty="0" smtClean="0"/>
              <a:t>Zunahme der Gewährung subsidiären Schutzes für syrische unbegleitete Flüchtlinge - Veränderung von  Schutzquoten und </a:t>
            </a:r>
          </a:p>
          <a:p>
            <a:pPr>
              <a:defRPr/>
            </a:pPr>
            <a:r>
              <a:rPr lang="de-DE" sz="1800" b="1" dirty="0" smtClean="0"/>
              <a:t>Diskussion um Aufnahme der Länder Tunesien, Marokko und Algerien in die Liste der sog. sicheren Herkunftsstaaten</a:t>
            </a:r>
            <a:endParaRPr lang="de-DE" sz="1800" b="1" dirty="0"/>
          </a:p>
        </p:txBody>
      </p:sp>
      <p:sp>
        <p:nvSpPr>
          <p:cNvPr id="29700" name="Textplatzhalter 3"/>
          <p:cNvSpPr>
            <a:spLocks noGrp="1"/>
          </p:cNvSpPr>
          <p:nvPr>
            <p:ph type="body" sz="quarter" idx="11"/>
          </p:nvPr>
        </p:nvSpPr>
        <p:spPr bwMode="auto">
          <a:xfrm>
            <a:off x="215900" y="2312876"/>
            <a:ext cx="8628063" cy="4398008"/>
          </a:xfrm>
          <a:noFill/>
          <a:ln>
            <a:miter lim="800000"/>
            <a:headEnd/>
            <a:tailEnd/>
          </a:ln>
        </p:spPr>
        <p:txBody>
          <a:bodyPr wrap="square" numCol="1" anchor="t" anchorCtr="0" compatLnSpc="1">
            <a:prstTxWarp prst="textNoShape">
              <a:avLst/>
            </a:prstTxWarp>
          </a:bodyPr>
          <a:lstStyle/>
          <a:p>
            <a:pPr lvl="1">
              <a:spcBef>
                <a:spcPct val="0"/>
              </a:spcBef>
              <a:buFont typeface="Wingdings" pitchFamily="2" charset="2"/>
              <a:buChar char="§"/>
            </a:pPr>
            <a:r>
              <a:rPr lang="de-DE" sz="1600" dirty="0" smtClean="0">
                <a:cs typeface="Arial" charset="0"/>
              </a:rPr>
              <a:t>Am 25.02.2016 hat der Bundestag das Asylpaket II verabschiedet</a:t>
            </a:r>
          </a:p>
          <a:p>
            <a:pPr lvl="1">
              <a:spcBef>
                <a:spcPct val="0"/>
              </a:spcBef>
              <a:buFont typeface="Wingdings" pitchFamily="2" charset="2"/>
              <a:buChar char="§"/>
            </a:pPr>
            <a:r>
              <a:rPr lang="de-DE" sz="1600" dirty="0" smtClean="0">
                <a:cs typeface="Arial" charset="0"/>
              </a:rPr>
              <a:t>Für die </a:t>
            </a:r>
            <a:r>
              <a:rPr lang="de-DE" sz="1600" b="1" dirty="0" smtClean="0">
                <a:cs typeface="Arial" charset="0"/>
              </a:rPr>
              <a:t>subsidiär Schutzberechtigten </a:t>
            </a:r>
            <a:r>
              <a:rPr lang="de-DE" sz="1600" dirty="0" smtClean="0">
                <a:cs typeface="Arial" charset="0"/>
              </a:rPr>
              <a:t>wird der Familiennachzug für zwei Jahre ausgesetzt, § 104 Abs. 13 </a:t>
            </a:r>
            <a:r>
              <a:rPr lang="de-DE" sz="1600" dirty="0" err="1" smtClean="0">
                <a:cs typeface="Arial" charset="0"/>
              </a:rPr>
              <a:t>AufentG</a:t>
            </a:r>
            <a:r>
              <a:rPr lang="de-DE" sz="1600" dirty="0" smtClean="0">
                <a:cs typeface="Arial" charset="0"/>
              </a:rPr>
              <a:t>.</a:t>
            </a:r>
          </a:p>
          <a:p>
            <a:pPr lvl="1">
              <a:spcBef>
                <a:spcPct val="0"/>
              </a:spcBef>
              <a:buFont typeface="Wingdings" pitchFamily="2" charset="2"/>
              <a:buChar char="§"/>
            </a:pPr>
            <a:r>
              <a:rPr lang="de-DE" sz="1600" b="1" dirty="0" smtClean="0">
                <a:cs typeface="Arial" charset="0"/>
              </a:rPr>
              <a:t>Schnellere Verfahren für Asylbewerber </a:t>
            </a:r>
            <a:r>
              <a:rPr lang="de-DE" sz="1600" dirty="0" smtClean="0">
                <a:cs typeface="Arial" charset="0"/>
              </a:rPr>
              <a:t>aus sogenannten</a:t>
            </a:r>
            <a:r>
              <a:rPr lang="de-DE" sz="1600" b="1" dirty="0" smtClean="0">
                <a:cs typeface="Arial" charset="0"/>
              </a:rPr>
              <a:t> sicheren Herkunftsländern</a:t>
            </a:r>
            <a:r>
              <a:rPr lang="de-DE" sz="1600" dirty="0" smtClean="0">
                <a:cs typeface="Arial" charset="0"/>
              </a:rPr>
              <a:t> vor. Sie sollen in neuen Aufnahmeeinrichtungen untergebracht werden, in denen ihre Anträge binnen zwei Wochen bearbeitet werden. Volljährige Migrantinnen und Migranten, die nicht bleiben dürfen, sollen schneller abgeschoben werden können.</a:t>
            </a:r>
          </a:p>
          <a:p>
            <a:pPr lvl="1">
              <a:spcBef>
                <a:spcPct val="0"/>
              </a:spcBef>
              <a:buFont typeface="Wingdings" pitchFamily="2" charset="2"/>
              <a:buChar char="§"/>
            </a:pPr>
            <a:r>
              <a:rPr lang="de-DE" sz="1600" b="1" dirty="0" smtClean="0">
                <a:cs typeface="Arial" charset="0"/>
              </a:rPr>
              <a:t>Keine Durchführung von schriftlichen Verfahren durch das BAMF mehr für minderjährige Flüchtlinge,</a:t>
            </a:r>
          </a:p>
          <a:p>
            <a:pPr lvl="2">
              <a:spcBef>
                <a:spcPct val="0"/>
              </a:spcBef>
              <a:buFont typeface="Wingdings" pitchFamily="2" charset="2"/>
              <a:buChar char="§"/>
            </a:pPr>
            <a:r>
              <a:rPr lang="de-DE" sz="1600" dirty="0" smtClean="0">
                <a:cs typeface="Arial" charset="0"/>
              </a:rPr>
              <a:t>Die </a:t>
            </a:r>
            <a:r>
              <a:rPr lang="de-DE" sz="1600" b="1" dirty="0" smtClean="0">
                <a:cs typeface="Arial" charset="0"/>
              </a:rPr>
              <a:t>Situation der syrischen Jugendlichen </a:t>
            </a:r>
            <a:r>
              <a:rPr lang="de-DE" sz="1600" dirty="0" smtClean="0">
                <a:cs typeface="Arial" charset="0"/>
              </a:rPr>
              <a:t>verändert sich wegen der vermehrten Gewährung von  subsidiärem Schutz u. der Aussetzung des Familiennachzuges – derzeit </a:t>
            </a:r>
            <a:r>
              <a:rPr lang="de-DE" sz="1600" b="1" dirty="0" smtClean="0">
                <a:cs typeface="Arial" charset="0"/>
              </a:rPr>
              <a:t>Klagen vor dem VG noch zu 90 % erfolgreich.</a:t>
            </a:r>
          </a:p>
          <a:p>
            <a:pPr lvl="2">
              <a:spcBef>
                <a:spcPct val="0"/>
              </a:spcBef>
              <a:buFont typeface="Wingdings" pitchFamily="2" charset="2"/>
              <a:buChar char="§"/>
            </a:pPr>
            <a:r>
              <a:rPr lang="de-DE" sz="1600" b="1" dirty="0" smtClean="0">
                <a:cs typeface="Arial" charset="0"/>
              </a:rPr>
              <a:t>Schutzquoten afghanischer Minderjähriger verändern sich </a:t>
            </a:r>
            <a:r>
              <a:rPr lang="de-DE" sz="1600" dirty="0" smtClean="0">
                <a:cs typeface="Arial" charset="0"/>
              </a:rPr>
              <a:t>- weniger Anerkennungen durch das BAMF ersichtlich.</a:t>
            </a:r>
          </a:p>
        </p:txBody>
      </p:sp>
      <p:sp>
        <p:nvSpPr>
          <p:cNvPr id="6" name="Fußzeilenplatzhalter 5"/>
          <p:cNvSpPr>
            <a:spLocks noGrp="1"/>
          </p:cNvSpPr>
          <p:nvPr>
            <p:ph type="ftr" sz="quarter" idx="13"/>
          </p:nvPr>
        </p:nvSpPr>
        <p:spPr/>
        <p:txBody>
          <a:bodyPr/>
          <a:lstStyle/>
          <a:p>
            <a:pPr>
              <a:defRPr/>
            </a:pPr>
            <a:r>
              <a:rPr lang="de-DE" dirty="0"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245B9BF1-AFDF-465C-B9C1-5A680F36E1E7}" type="slidenum">
              <a:rPr lang="de-DE" smtClean="0"/>
              <a:pPr>
                <a:defRPr/>
              </a:pPr>
              <a:t>23</a:t>
            </a:fld>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bwMode="auto">
          <a:xfrm>
            <a:off x="252413" y="224645"/>
            <a:ext cx="8628062" cy="792088"/>
          </a:xfrm>
          <a:noFill/>
          <a:ln>
            <a:miter lim="800000"/>
            <a:headEnd/>
            <a:tailEnd/>
          </a:ln>
        </p:spPr>
        <p:txBody>
          <a:bodyPr wrap="square" numCol="1" anchor="t" anchorCtr="0" compatLnSpc="1">
            <a:prstTxWarp prst="textNoShape">
              <a:avLst/>
            </a:prstTxWarp>
          </a:bodyPr>
          <a:lstStyle/>
          <a:p>
            <a:r>
              <a:rPr lang="de-DE" sz="2400" b="1" dirty="0" smtClean="0">
                <a:cs typeface="Arial" charset="0"/>
              </a:rPr>
              <a:t>Schutz: Problematische Entwicklungen (2) ggf. Erweiterung der Liste der sicheren Herkunftsstaaten</a:t>
            </a:r>
            <a:r>
              <a:rPr lang="de-DE" dirty="0" smtClean="0">
                <a:cs typeface="Arial" charset="0"/>
              </a:rPr>
              <a:t/>
            </a:r>
            <a:br>
              <a:rPr lang="de-DE" dirty="0" smtClean="0">
                <a:cs typeface="Arial" charset="0"/>
              </a:rPr>
            </a:br>
            <a:endParaRPr lang="de-DE" dirty="0" smtClean="0">
              <a:cs typeface="Arial" charset="0"/>
            </a:endParaRPr>
          </a:p>
        </p:txBody>
      </p:sp>
      <p:sp>
        <p:nvSpPr>
          <p:cNvPr id="3" name="Textplatzhalter 2"/>
          <p:cNvSpPr>
            <a:spLocks noGrp="1"/>
          </p:cNvSpPr>
          <p:nvPr>
            <p:ph type="body" sz="quarter" idx="10"/>
          </p:nvPr>
        </p:nvSpPr>
        <p:spPr>
          <a:xfrm>
            <a:off x="263525" y="1016733"/>
            <a:ext cx="8616950" cy="648071"/>
          </a:xfrm>
        </p:spPr>
        <p:txBody>
          <a:bodyPr/>
          <a:lstStyle/>
          <a:p>
            <a:pPr>
              <a:defRPr/>
            </a:pPr>
            <a:r>
              <a:rPr lang="de-DE" b="1" dirty="0" smtClean="0"/>
              <a:t>Bedeutung für die aufenthaltsrechtlichen Perspektiven minderjähriger Ausländerinnen und Ausländer</a:t>
            </a:r>
            <a:endParaRPr lang="de-DE" b="1" dirty="0"/>
          </a:p>
        </p:txBody>
      </p:sp>
      <p:sp>
        <p:nvSpPr>
          <p:cNvPr id="28676" name="Textplatzhalter 3"/>
          <p:cNvSpPr>
            <a:spLocks noGrp="1"/>
          </p:cNvSpPr>
          <p:nvPr>
            <p:ph type="body" sz="quarter" idx="11"/>
          </p:nvPr>
        </p:nvSpPr>
        <p:spPr bwMode="auto">
          <a:xfrm>
            <a:off x="252413" y="1844824"/>
            <a:ext cx="8628062" cy="4433739"/>
          </a:xfrm>
          <a:noFill/>
          <a:ln>
            <a:miter lim="800000"/>
            <a:headEnd/>
            <a:tailEnd/>
          </a:ln>
        </p:spPr>
        <p:txBody>
          <a:bodyPr wrap="square" numCol="1" anchor="t" anchorCtr="0" compatLnSpc="1">
            <a:prstTxWarp prst="textNoShape">
              <a:avLst/>
            </a:prstTxWarp>
          </a:bodyPr>
          <a:lstStyle/>
          <a:p>
            <a:pPr>
              <a:spcBef>
                <a:spcPct val="0"/>
              </a:spcBef>
            </a:pPr>
            <a:r>
              <a:rPr lang="de-DE" dirty="0" smtClean="0">
                <a:cs typeface="Arial" charset="0"/>
              </a:rPr>
              <a:t>Welche Staaten zu sicheren Herkunftsstaaten gehören, ist in der Anlage II zum Asylgesetz aufgeführt </a:t>
            </a:r>
            <a:r>
              <a:rPr lang="de-DE" b="1" dirty="0" smtClean="0">
                <a:cs typeface="Arial" charset="0"/>
              </a:rPr>
              <a:t>(§ 29a </a:t>
            </a:r>
            <a:r>
              <a:rPr lang="de-DE" b="1" dirty="0" err="1" smtClean="0">
                <a:cs typeface="Arial" charset="0"/>
              </a:rPr>
              <a:t>AsylG</a:t>
            </a:r>
            <a:r>
              <a:rPr lang="de-DE" b="1" dirty="0" smtClean="0">
                <a:cs typeface="Arial" charset="0"/>
              </a:rPr>
              <a:t>). </a:t>
            </a:r>
            <a:r>
              <a:rPr lang="de-DE" dirty="0" smtClean="0">
                <a:cs typeface="Arial" charset="0"/>
              </a:rPr>
              <a:t>Das Gesetz unterliegt der Zustimmungspflicht durch den Bundesrat. </a:t>
            </a:r>
            <a:br>
              <a:rPr lang="de-DE" dirty="0" smtClean="0">
                <a:cs typeface="Arial" charset="0"/>
              </a:rPr>
            </a:br>
            <a:r>
              <a:rPr lang="de-DE" b="1" dirty="0" smtClean="0">
                <a:cs typeface="Arial" charset="0"/>
              </a:rPr>
              <a:t>Als sichere Herkunftsstaaten gelten derzeit:</a:t>
            </a:r>
          </a:p>
          <a:p>
            <a:pPr>
              <a:spcBef>
                <a:spcPct val="0"/>
              </a:spcBef>
            </a:pPr>
            <a:r>
              <a:rPr lang="de-DE" dirty="0" smtClean="0">
                <a:cs typeface="Arial" charset="0"/>
              </a:rPr>
              <a:t>die Mitgliedstaaten der Europäischen Union sowie </a:t>
            </a:r>
            <a:r>
              <a:rPr lang="de-DE" b="1" dirty="0" smtClean="0">
                <a:cs typeface="Arial" charset="0"/>
              </a:rPr>
              <a:t>Albanien, Bosnien und Herzegowina, Ghana, Kosovo, Mazedonien, Montenegro, Senegal und Serbien</a:t>
            </a:r>
            <a:r>
              <a:rPr lang="de-DE" dirty="0" smtClean="0">
                <a:cs typeface="Arial" charset="0"/>
              </a:rPr>
              <a:t>. </a:t>
            </a:r>
          </a:p>
          <a:p>
            <a:pPr>
              <a:spcBef>
                <a:spcPct val="0"/>
              </a:spcBef>
            </a:pPr>
            <a:r>
              <a:rPr lang="de-DE" dirty="0" smtClean="0">
                <a:cs typeface="Arial" charset="0"/>
              </a:rPr>
              <a:t>Möglich ist die Einstufung weiterer Staaten als sichere Herkunftsstaaten gem. § 16a Abs. 3 GG </a:t>
            </a:r>
            <a:r>
              <a:rPr lang="de-DE" dirty="0" err="1" smtClean="0">
                <a:cs typeface="Arial" charset="0"/>
              </a:rPr>
              <a:t>i.V.m</a:t>
            </a:r>
            <a:r>
              <a:rPr lang="de-DE" dirty="0" smtClean="0">
                <a:cs typeface="Arial" charset="0"/>
              </a:rPr>
              <a:t>. § 29a </a:t>
            </a:r>
            <a:r>
              <a:rPr lang="de-DE" dirty="0" err="1" smtClean="0">
                <a:cs typeface="Arial" charset="0"/>
              </a:rPr>
              <a:t>AsylG</a:t>
            </a:r>
            <a:r>
              <a:rPr lang="de-DE" dirty="0" smtClean="0">
                <a:cs typeface="Arial" charset="0"/>
              </a:rPr>
              <a:t>. Hier sind derzeit die nordafrikanischen Länder Marokko, Tunesien und Algerien im Gespräch, die Nichtaufnahme scheitert derzeit durch die fehlende Zustimmung der Grünen.</a:t>
            </a:r>
          </a:p>
          <a:p>
            <a:pPr>
              <a:spcBef>
                <a:spcPct val="0"/>
              </a:spcBef>
            </a:pPr>
            <a:r>
              <a:rPr lang="de-DE" b="1" dirty="0" smtClean="0">
                <a:cs typeface="Arial" charset="0"/>
              </a:rPr>
              <a:t>Folge für die minderjährigen Ausländerinnen/Ausländer mit Staatsangehörigkeit eines bzw. vorherigem </a:t>
            </a:r>
            <a:r>
              <a:rPr lang="de-DE" b="1" dirty="0" err="1" smtClean="0">
                <a:cs typeface="Arial" charset="0"/>
              </a:rPr>
              <a:t>g.A</a:t>
            </a:r>
            <a:r>
              <a:rPr lang="de-DE" b="1" dirty="0" smtClean="0">
                <a:cs typeface="Arial" charset="0"/>
              </a:rPr>
              <a:t>. sicherer Herkunftsstaat: </a:t>
            </a:r>
            <a:br>
              <a:rPr lang="de-DE" b="1" dirty="0" smtClean="0">
                <a:cs typeface="Arial" charset="0"/>
              </a:rPr>
            </a:br>
            <a:r>
              <a:rPr lang="de-DE" dirty="0" smtClean="0">
                <a:cs typeface="Arial" charset="0"/>
              </a:rPr>
              <a:t>Sie tragen volle Darlegungs- und Beweislast, dort verfolgt worden zu sein, um hier einen Schutzstatus zu erlangen – der Untersuchungsgrundsatz ist insoweit eingeschränkt. Bei Ablehnung ihres Asylantrages – wird dieser als </a:t>
            </a:r>
            <a:r>
              <a:rPr lang="de-DE" dirty="0" err="1" smtClean="0">
                <a:cs typeface="Arial" charset="0"/>
              </a:rPr>
              <a:t>o.u</a:t>
            </a:r>
            <a:r>
              <a:rPr lang="de-DE" dirty="0" smtClean="0">
                <a:cs typeface="Arial" charset="0"/>
              </a:rPr>
              <a:t>. abgelehnt.</a:t>
            </a:r>
          </a:p>
          <a:p>
            <a:pPr>
              <a:spcBef>
                <a:spcPct val="0"/>
              </a:spcBef>
            </a:pPr>
            <a:endParaRPr lang="de-DE" dirty="0" smtClean="0">
              <a:cs typeface="Arial" charset="0"/>
            </a:endParaRPr>
          </a:p>
          <a:p>
            <a:pPr>
              <a:spcBef>
                <a:spcPct val="0"/>
              </a:spcBef>
            </a:pPr>
            <a:endParaRPr lang="de-DE" dirty="0" smtClean="0">
              <a:cs typeface="Arial" charset="0"/>
            </a:endParaRPr>
          </a:p>
          <a:p>
            <a:pPr>
              <a:spcBef>
                <a:spcPct val="0"/>
              </a:spcBef>
            </a:pPr>
            <a:endParaRPr lang="de-DE" dirty="0" smtClean="0">
              <a:cs typeface="Arial" charset="0"/>
            </a:endParaRPr>
          </a:p>
          <a:p>
            <a:pPr>
              <a:spcBef>
                <a:spcPct val="0"/>
              </a:spcBef>
            </a:pPr>
            <a:r>
              <a:rPr lang="de-DE" b="1" dirty="0" smtClean="0">
                <a:cs typeface="Arial" charset="0"/>
              </a:rPr>
              <a:t> </a:t>
            </a:r>
            <a:endParaRPr lang="de-DE" dirty="0" smtClean="0">
              <a:cs typeface="Arial" charset="0"/>
            </a:endParaRPr>
          </a:p>
          <a:p>
            <a:pPr>
              <a:spcBef>
                <a:spcPct val="0"/>
              </a:spcBef>
            </a:pPr>
            <a:endParaRPr lang="de-DE" dirty="0" smtClean="0">
              <a:cs typeface="Arial" charset="0"/>
            </a:endParaRPr>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D11F0A4A-535D-4A8B-9044-E38350A6444A}" type="slidenum">
              <a:rPr lang="de-DE" smtClean="0"/>
              <a:pPr>
                <a:defRPr/>
              </a:pPr>
              <a:t>24</a:t>
            </a:fld>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56" y="434934"/>
            <a:ext cx="8460604" cy="928694"/>
          </a:xfrm>
        </p:spPr>
        <p:txBody>
          <a:bodyPr/>
          <a:lstStyle/>
          <a:p>
            <a:r>
              <a:rPr lang="de-DE" b="1" dirty="0" smtClean="0"/>
              <a:t>Professionelle Hilfen – Qualifizierung der Jugendhilfe und deren/anderer Angebote</a:t>
            </a:r>
            <a:endParaRPr lang="de-DE" b="1" dirty="0"/>
          </a:p>
        </p:txBody>
      </p:sp>
      <p:sp>
        <p:nvSpPr>
          <p:cNvPr id="4" name="Textplatzhalter 3"/>
          <p:cNvSpPr>
            <a:spLocks noGrp="1"/>
          </p:cNvSpPr>
          <p:nvPr>
            <p:ph type="body" sz="quarter" idx="11"/>
          </p:nvPr>
        </p:nvSpPr>
        <p:spPr/>
        <p:txBody>
          <a:bodyPr/>
          <a:lstStyle/>
          <a:p>
            <a:r>
              <a:rPr lang="de-DE" dirty="0" smtClean="0"/>
              <a:t>Foto: 131-V-videoweb </a:t>
            </a:r>
            <a:endParaRPr lang="de-DE" dirty="0"/>
          </a:p>
        </p:txBody>
      </p:sp>
      <p:sp>
        <p:nvSpPr>
          <p:cNvPr id="5" name="Datumsplatzhalter 4"/>
          <p:cNvSpPr>
            <a:spLocks noGrp="1"/>
          </p:cNvSpPr>
          <p:nvPr>
            <p:ph type="dt" sz="half" idx="16"/>
          </p:nvPr>
        </p:nvSpPr>
        <p:spPr/>
        <p:txBody>
          <a:bodyPr/>
          <a:lstStyle/>
          <a:p>
            <a:pPr>
              <a:defRPr/>
            </a:pPr>
            <a:r>
              <a:rPr lang="de-DE" smtClean="0"/>
              <a:t>17.10.2015</a:t>
            </a:r>
            <a:endParaRPr lang="de-DE" dirty="0"/>
          </a:p>
        </p:txBody>
      </p:sp>
      <p:sp>
        <p:nvSpPr>
          <p:cNvPr id="6" name="Fußzeilenplatzhalter 5"/>
          <p:cNvSpPr>
            <a:spLocks noGrp="1"/>
          </p:cNvSpPr>
          <p:nvPr>
            <p:ph type="ftr" sz="quarter" idx="17"/>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8"/>
          </p:nvPr>
        </p:nvSpPr>
        <p:spPr/>
        <p:txBody>
          <a:bodyPr/>
          <a:lstStyle/>
          <a:p>
            <a:pPr>
              <a:defRPr/>
            </a:pPr>
            <a:fld id="{44219FC4-D37A-4A67-911B-C2952F90922F}" type="slidenum">
              <a:rPr lang="de-DE" smtClean="0"/>
              <a:pPr>
                <a:defRPr/>
              </a:pPr>
              <a:t>25</a:t>
            </a:fld>
            <a:endParaRPr lang="de-DE" dirty="0"/>
          </a:p>
        </p:txBody>
      </p:sp>
      <p:pic>
        <p:nvPicPr>
          <p:cNvPr id="20482" name="Picture 2" descr="\\lwlitcl2user4.ads.lwl.org\homes$\P080R506\Eigene Dateien\My Pictures\fluechtlingsunterkuenfte-deutschland-131~_v-videowebl.jpg"/>
          <p:cNvPicPr>
            <a:picLocks noGrp="1" noChangeAspect="1" noChangeArrowheads="1"/>
          </p:cNvPicPr>
          <p:nvPr>
            <p:ph type="chart" sz="quarter" idx="15"/>
          </p:nvPr>
        </p:nvPicPr>
        <p:blipFill>
          <a:blip r:embed="rId2"/>
          <a:srcRect/>
          <a:stretch>
            <a:fillRect/>
          </a:stretch>
        </p:blipFill>
        <p:spPr bwMode="auto">
          <a:xfrm>
            <a:off x="508000" y="1566863"/>
            <a:ext cx="7731172" cy="416242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56" y="296652"/>
            <a:ext cx="8628678" cy="1066976"/>
          </a:xfrm>
        </p:spPr>
        <p:txBody>
          <a:bodyPr/>
          <a:lstStyle/>
          <a:p>
            <a:r>
              <a:rPr lang="de-DE" b="1" dirty="0" smtClean="0"/>
              <a:t>Psychische Erkrankungen von minderjährigen Flüchtlingen - Münchner Studie aus 2015</a:t>
            </a:r>
            <a:br>
              <a:rPr lang="de-DE" b="1" dirty="0" smtClean="0"/>
            </a:br>
            <a:endParaRPr lang="de-DE" b="1" dirty="0"/>
          </a:p>
        </p:txBody>
      </p:sp>
      <p:sp>
        <p:nvSpPr>
          <p:cNvPr id="4" name="Textplatzhalter 3"/>
          <p:cNvSpPr>
            <a:spLocks noGrp="1"/>
          </p:cNvSpPr>
          <p:nvPr>
            <p:ph type="body" sz="quarter" idx="11"/>
          </p:nvPr>
        </p:nvSpPr>
        <p:spPr>
          <a:xfrm>
            <a:off x="251856" y="1484784"/>
            <a:ext cx="8628678" cy="4793256"/>
          </a:xfrm>
        </p:spPr>
        <p:txBody>
          <a:bodyPr/>
          <a:lstStyle/>
          <a:p>
            <a:r>
              <a:rPr lang="de-DE" dirty="0" smtClean="0"/>
              <a:t>Nach einer </a:t>
            </a:r>
            <a:r>
              <a:rPr lang="de-DE" b="1" dirty="0" smtClean="0"/>
              <a:t>Studie der Klinik und Poliklinik für Psychosomatische Medizin und Psychotherapie der TU München </a:t>
            </a:r>
            <a:r>
              <a:rPr lang="de-DE" dirty="0" smtClean="0"/>
              <a:t>aus dem Jahr </a:t>
            </a:r>
            <a:r>
              <a:rPr lang="de-DE" b="1" dirty="0" smtClean="0"/>
              <a:t>2015</a:t>
            </a:r>
            <a:r>
              <a:rPr lang="de-DE" dirty="0" smtClean="0"/>
              <a:t>, die </a:t>
            </a:r>
            <a:r>
              <a:rPr lang="de-DE" b="1" dirty="0" smtClean="0"/>
              <a:t>100 syrische Kinder </a:t>
            </a:r>
            <a:r>
              <a:rPr lang="de-DE" dirty="0" smtClean="0"/>
              <a:t>bzw. </a:t>
            </a:r>
            <a:r>
              <a:rPr lang="de-DE" b="1" dirty="0" smtClean="0"/>
              <a:t>Jugendliche  (max. 14 Jahre) </a:t>
            </a:r>
            <a:r>
              <a:rPr lang="de-DE" dirty="0" smtClean="0"/>
              <a:t>als „Stichprobe“ untersucht hat , litten von diesen 100 Minderjährigen :</a:t>
            </a:r>
          </a:p>
          <a:p>
            <a:endParaRPr lang="de-DE" dirty="0" smtClean="0"/>
          </a:p>
          <a:p>
            <a:r>
              <a:rPr lang="de-DE" b="1" dirty="0" smtClean="0"/>
              <a:t>22 % unter einer PTBS</a:t>
            </a:r>
            <a:r>
              <a:rPr lang="de-DE" dirty="0" smtClean="0"/>
              <a:t>, </a:t>
            </a:r>
          </a:p>
          <a:p>
            <a:endParaRPr lang="de-DE" dirty="0" smtClean="0"/>
          </a:p>
          <a:p>
            <a:r>
              <a:rPr lang="de-DE" b="1" dirty="0" smtClean="0"/>
              <a:t>16 % unter Anpassungsstörungen</a:t>
            </a:r>
          </a:p>
          <a:p>
            <a:endParaRPr lang="de-DE" dirty="0" smtClean="0"/>
          </a:p>
          <a:p>
            <a:r>
              <a:rPr lang="de-DE" b="1" dirty="0" smtClean="0"/>
              <a:t>10 %  mussten akut medizinisch / psychotherapeutisch behandelt werden.</a:t>
            </a:r>
          </a:p>
          <a:p>
            <a:endParaRPr lang="de-DE" dirty="0" smtClean="0"/>
          </a:p>
          <a:p>
            <a:r>
              <a:rPr lang="de-DE" b="1" dirty="0" smtClean="0"/>
              <a:t>Festzustellen waren u.a. folgende Erkrankungen:</a:t>
            </a:r>
            <a:r>
              <a:rPr lang="de-DE" dirty="0" smtClean="0"/>
              <a:t/>
            </a:r>
            <a:br>
              <a:rPr lang="de-DE" dirty="0" smtClean="0"/>
            </a:br>
            <a:r>
              <a:rPr lang="de-DE" dirty="0" smtClean="0"/>
              <a:t>hohe Anzahl von </a:t>
            </a:r>
            <a:r>
              <a:rPr lang="de-DE" dirty="0" err="1" smtClean="0"/>
              <a:t>Karieserkrankungen</a:t>
            </a:r>
            <a:r>
              <a:rPr lang="de-DE" dirty="0" smtClean="0"/>
              <a:t> (63 %) , </a:t>
            </a:r>
            <a:br>
              <a:rPr lang="de-DE" dirty="0" smtClean="0"/>
            </a:br>
            <a:r>
              <a:rPr lang="de-DE" dirty="0" smtClean="0"/>
              <a:t>Impfstatus unzureichend  (42 %), </a:t>
            </a:r>
            <a:r>
              <a:rPr lang="de-DE" dirty="0" err="1" smtClean="0"/>
              <a:t>Atemwegserkrankungen</a:t>
            </a:r>
            <a:r>
              <a:rPr lang="de-DE" dirty="0" smtClean="0"/>
              <a:t> (25 %), </a:t>
            </a:r>
          </a:p>
          <a:p>
            <a:r>
              <a:rPr lang="de-DE" dirty="0" smtClean="0"/>
              <a:t>sonstige Infektionskrankheiten (11 %).</a:t>
            </a:r>
          </a:p>
          <a:p>
            <a:endParaRPr lang="de-DE" dirty="0" smtClean="0"/>
          </a:p>
          <a:p>
            <a:r>
              <a:rPr lang="de-DE" dirty="0" smtClean="0"/>
              <a:t/>
            </a:r>
            <a:br>
              <a:rPr lang="de-DE" dirty="0" smtClean="0"/>
            </a:br>
            <a:r>
              <a:rPr lang="de-DE" sz="1050" dirty="0" smtClean="0"/>
              <a:t>(Vgl. E. Walter, Präsentation, in Tagungsdokumentation – „Die Psyche des Kindes ...“ http://bvvt-ev.de/wa_files/Tagungsdokumentation_20bvvt_202016_20Die_20Psyche_20des_20Kindes_20in_20der_20Vormundschaft.pdf).</a:t>
            </a:r>
            <a:endParaRPr lang="de-DE" sz="1050" dirty="0"/>
          </a:p>
        </p:txBody>
      </p:sp>
      <p:sp>
        <p:nvSpPr>
          <p:cNvPr id="5" name="Datumsplatzhalter 4"/>
          <p:cNvSpPr>
            <a:spLocks noGrp="1"/>
          </p:cNvSpPr>
          <p:nvPr>
            <p:ph type="dt" sz="half" idx="12"/>
          </p:nvPr>
        </p:nvSpPr>
        <p:spPr/>
        <p:txBody>
          <a:bodyPr/>
          <a:lstStyle/>
          <a:p>
            <a:pPr>
              <a:defRPr/>
            </a:pPr>
            <a:r>
              <a:rPr lang="de-DE" smtClean="0"/>
              <a:t>17.10.2015</a:t>
            </a:r>
            <a:endParaRPr lang="de-DE" dirty="0"/>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1702AF7B-73AD-47B7-A027-A245E88A6710}" type="slidenum">
              <a:rPr lang="de-DE" smtClean="0"/>
              <a:pPr>
                <a:defRPr/>
              </a:pPr>
              <a:t>26</a:t>
            </a:fld>
            <a:endParaRPr lang="de-D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de-DE" smtClean="0"/>
              <a:t>17.10.2015</a:t>
            </a:r>
            <a:endParaRPr lang="de-DE" dirty="0"/>
          </a:p>
        </p:txBody>
      </p:sp>
      <p:sp>
        <p:nvSpPr>
          <p:cNvPr id="3" name="Fußzeilenplatzhalter 2"/>
          <p:cNvSpPr>
            <a:spLocks noGrp="1"/>
          </p:cNvSpPr>
          <p:nvPr>
            <p:ph type="ftr" sz="quarter" idx="11"/>
          </p:nvPr>
        </p:nvSpPr>
        <p:spPr/>
        <p:txBody>
          <a:bodyPr/>
          <a:lstStyle/>
          <a:p>
            <a:pPr>
              <a:defRPr/>
            </a:pPr>
            <a:r>
              <a:rPr lang="de-DE" smtClean="0"/>
              <a:t>LWL-Landesjugendamt Westfalen</a:t>
            </a:r>
            <a:endParaRPr lang="de-DE" dirty="0"/>
          </a:p>
        </p:txBody>
      </p:sp>
      <p:sp>
        <p:nvSpPr>
          <p:cNvPr id="4" name="Foliennummernplatzhalter 3"/>
          <p:cNvSpPr>
            <a:spLocks noGrp="1"/>
          </p:cNvSpPr>
          <p:nvPr>
            <p:ph type="sldNum" sz="quarter" idx="12"/>
          </p:nvPr>
        </p:nvSpPr>
        <p:spPr/>
        <p:txBody>
          <a:bodyPr/>
          <a:lstStyle/>
          <a:p>
            <a:pPr>
              <a:defRPr/>
            </a:pPr>
            <a:fld id="{4E8455E7-0F26-418B-806F-0EF7B6609EB6}" type="slidenum">
              <a:rPr lang="de-DE" smtClean="0"/>
              <a:pPr>
                <a:defRPr/>
              </a:pPr>
              <a:t>27</a:t>
            </a:fld>
            <a:endParaRPr lang="de-DE" dirty="0"/>
          </a:p>
        </p:txBody>
      </p:sp>
      <p:pic>
        <p:nvPicPr>
          <p:cNvPr id="19458" name="Picture 2"/>
          <p:cNvPicPr>
            <a:picLocks noChangeAspect="1" noChangeArrowheads="1"/>
          </p:cNvPicPr>
          <p:nvPr/>
        </p:nvPicPr>
        <p:blipFill>
          <a:blip r:embed="rId2"/>
          <a:srcRect/>
          <a:stretch>
            <a:fillRect/>
          </a:stretch>
        </p:blipFill>
        <p:spPr bwMode="auto">
          <a:xfrm>
            <a:off x="-684584" y="0"/>
            <a:ext cx="12753975" cy="76581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56" y="434934"/>
            <a:ext cx="8628678" cy="1121858"/>
          </a:xfrm>
        </p:spPr>
        <p:txBody>
          <a:bodyPr/>
          <a:lstStyle/>
          <a:p>
            <a:r>
              <a:rPr lang="de-DE" b="1" dirty="0" smtClean="0"/>
              <a:t>Perspektiven - Entwicklungen und Erkenntnisse</a:t>
            </a:r>
            <a:endParaRPr lang="de-DE" b="1" dirty="0"/>
          </a:p>
        </p:txBody>
      </p:sp>
      <p:sp>
        <p:nvSpPr>
          <p:cNvPr id="4" name="Textplatzhalter 3"/>
          <p:cNvSpPr>
            <a:spLocks noGrp="1"/>
          </p:cNvSpPr>
          <p:nvPr>
            <p:ph type="body" sz="quarter" idx="11"/>
          </p:nvPr>
        </p:nvSpPr>
        <p:spPr>
          <a:xfrm>
            <a:off x="251856" y="1340768"/>
            <a:ext cx="8628678" cy="4937273"/>
          </a:xfrm>
        </p:spPr>
        <p:txBody>
          <a:bodyPr/>
          <a:lstStyle/>
          <a:p>
            <a:pPr lvl="1">
              <a:buNone/>
            </a:pPr>
            <a:r>
              <a:rPr lang="de-DE" b="1" dirty="0" smtClean="0"/>
              <a:t>	Kinderschutz für die besonders vulnerable Gruppe von (unbegleiteten) ausländischen Kindern und Jugendlichen bedeutet das Schaffen von sicheren und klaren Perspektiven für Kinder und Jugendliche, die helfen können, Erlebtes zu Verarbeiten:</a:t>
            </a:r>
          </a:p>
          <a:p>
            <a:pPr lvl="1">
              <a:buFont typeface="Wingdings" pitchFamily="2" charset="2"/>
              <a:buChar char="§"/>
            </a:pPr>
            <a:r>
              <a:rPr lang="de-DE" b="1" dirty="0" smtClean="0"/>
              <a:t>Raschere Klärung der Aufenthaltsperspektive – </a:t>
            </a:r>
          </a:p>
          <a:p>
            <a:pPr lvl="2">
              <a:buFont typeface="Wingdings" pitchFamily="2" charset="2"/>
              <a:buChar char="§"/>
            </a:pPr>
            <a:r>
              <a:rPr lang="de-DE" b="1" dirty="0" smtClean="0"/>
              <a:t>Qualifizierungsbedarf von Fachkräften sowohl bei Jugendämtern, freien Trägern der Jugendhilfe und ABH</a:t>
            </a:r>
          </a:p>
          <a:p>
            <a:pPr lvl="1">
              <a:buFont typeface="Wingdings" pitchFamily="2" charset="2"/>
              <a:buChar char="§"/>
            </a:pPr>
            <a:r>
              <a:rPr lang="de-DE" b="1" dirty="0" smtClean="0"/>
              <a:t>Verfahren der Familienzusammenführung in allen möglichen Fällen verbessern – </a:t>
            </a:r>
          </a:p>
          <a:p>
            <a:pPr lvl="2">
              <a:buFont typeface="Wingdings" pitchFamily="2" charset="2"/>
              <a:buChar char="§"/>
            </a:pPr>
            <a:r>
              <a:rPr lang="de-DE" b="1" dirty="0" smtClean="0"/>
              <a:t>innerhalb Deutschlands und innereuropäisch, durch bessere am Kindeswohl orientierte Zusammenarbeit von Behörden</a:t>
            </a:r>
          </a:p>
          <a:p>
            <a:pPr lvl="1">
              <a:buFont typeface="Wingdings" pitchFamily="2" charset="2"/>
              <a:buChar char="§"/>
            </a:pPr>
            <a:r>
              <a:rPr lang="de-DE" b="1" dirty="0" smtClean="0"/>
              <a:t>Keine „Zwei-Klassen Jugendhilfe“ -  </a:t>
            </a:r>
          </a:p>
          <a:p>
            <a:pPr lvl="2">
              <a:buFont typeface="Wingdings" pitchFamily="2" charset="2"/>
              <a:buChar char="§"/>
            </a:pPr>
            <a:r>
              <a:rPr lang="de-DE" b="1" dirty="0" smtClean="0"/>
              <a:t>d.h. keine Ausgliederung von ausländischen Kindern und Jugendlichen aus den SGB VIII Leistungen</a:t>
            </a:r>
          </a:p>
          <a:p>
            <a:pPr lvl="1">
              <a:buFont typeface="Wingdings" pitchFamily="2" charset="2"/>
              <a:buChar char="§"/>
            </a:pPr>
            <a:r>
              <a:rPr lang="de-DE" b="1" dirty="0" smtClean="0"/>
              <a:t>Früherer Zugang zu Schule und Ausbildung und vor allem zu Sprachkursen </a:t>
            </a:r>
          </a:p>
          <a:p>
            <a:pPr lvl="1">
              <a:buFont typeface="Wingdings" pitchFamily="2" charset="2"/>
              <a:buChar char="§"/>
            </a:pPr>
            <a:r>
              <a:rPr lang="de-DE" b="1" dirty="0" smtClean="0"/>
              <a:t>Deutlich mehr Therapie-Angebote für Kinder und Jugendliche</a:t>
            </a:r>
          </a:p>
          <a:p>
            <a:pPr>
              <a:buFont typeface="Wingdings" pitchFamily="2" charset="2"/>
              <a:buChar char="§"/>
            </a:pPr>
            <a:endParaRPr lang="de-DE" b="1" dirty="0"/>
          </a:p>
        </p:txBody>
      </p:sp>
      <p:sp>
        <p:nvSpPr>
          <p:cNvPr id="5" name="Datumsplatzhalter 4"/>
          <p:cNvSpPr>
            <a:spLocks noGrp="1"/>
          </p:cNvSpPr>
          <p:nvPr>
            <p:ph type="dt" sz="half" idx="12"/>
          </p:nvPr>
        </p:nvSpPr>
        <p:spPr/>
        <p:txBody>
          <a:bodyPr/>
          <a:lstStyle/>
          <a:p>
            <a:pPr>
              <a:defRPr/>
            </a:pPr>
            <a:r>
              <a:rPr lang="de-DE" smtClean="0"/>
              <a:t>17.10.2015</a:t>
            </a:r>
            <a:endParaRPr lang="de-DE" dirty="0"/>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1702AF7B-73AD-47B7-A027-A245E88A6710}" type="slidenum">
              <a:rPr lang="de-DE" smtClean="0"/>
              <a:pPr>
                <a:defRPr/>
              </a:pPr>
              <a:t>28</a:t>
            </a:fld>
            <a:endParaRPr lang="de-D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bwMode="auto">
          <a:xfrm>
            <a:off x="252413" y="434975"/>
            <a:ext cx="8628062" cy="928688"/>
          </a:xfrm>
          <a:noFill/>
          <a:ln>
            <a:miter lim="800000"/>
            <a:headEnd/>
            <a:tailEnd/>
          </a:ln>
        </p:spPr>
        <p:txBody>
          <a:bodyPr wrap="square" numCol="1" anchor="t" anchorCtr="0" compatLnSpc="1">
            <a:prstTxWarp prst="textNoShape">
              <a:avLst/>
            </a:prstTxWarp>
          </a:bodyPr>
          <a:lstStyle/>
          <a:p>
            <a:pPr eaLnBrk="1" hangingPunct="1"/>
            <a:r>
              <a:rPr lang="de-DE" b="1" dirty="0" smtClean="0">
                <a:cs typeface="Arial" charset="0"/>
              </a:rPr>
              <a:t>Vielen Dank für Ihre Aufmerksamkeit.</a:t>
            </a:r>
            <a:br>
              <a:rPr lang="de-DE" b="1" dirty="0" smtClean="0">
                <a:cs typeface="Arial" charset="0"/>
              </a:rPr>
            </a:br>
            <a:endParaRPr lang="de-DE" b="1" dirty="0" smtClean="0">
              <a:cs typeface="Arial" charset="0"/>
            </a:endParaRPr>
          </a:p>
        </p:txBody>
      </p:sp>
      <p:sp>
        <p:nvSpPr>
          <p:cNvPr id="30723" name="Textplatzhalter 2"/>
          <p:cNvSpPr>
            <a:spLocks noGrp="1"/>
          </p:cNvSpPr>
          <p:nvPr>
            <p:ph type="body" sz="quarter" idx="11"/>
          </p:nvPr>
        </p:nvSpPr>
        <p:spPr bwMode="auto">
          <a:xfrm>
            <a:off x="252413" y="2735263"/>
            <a:ext cx="8628062" cy="3468687"/>
          </a:xfrm>
          <a:noFill/>
          <a:ln>
            <a:miter lim="800000"/>
            <a:headEnd/>
            <a:tailEnd/>
          </a:ln>
        </p:spPr>
        <p:txBody>
          <a:bodyPr wrap="square" numCol="1" anchor="t" anchorCtr="0" compatLnSpc="1">
            <a:prstTxWarp prst="textNoShape">
              <a:avLst/>
            </a:prstTxWarp>
          </a:bodyPr>
          <a:lstStyle/>
          <a:p>
            <a:pPr eaLnBrk="1" hangingPunct="1">
              <a:spcBef>
                <a:spcPct val="0"/>
              </a:spcBef>
            </a:pPr>
            <a:r>
              <a:rPr lang="de-DE" b="1" smtClean="0">
                <a:cs typeface="Arial" charset="0"/>
              </a:rPr>
              <a:t>Landschaftsverband </a:t>
            </a:r>
          </a:p>
          <a:p>
            <a:pPr eaLnBrk="1" hangingPunct="1">
              <a:spcBef>
                <a:spcPct val="0"/>
              </a:spcBef>
            </a:pPr>
            <a:r>
              <a:rPr lang="de-DE" b="1" smtClean="0">
                <a:cs typeface="Arial" charset="0"/>
              </a:rPr>
              <a:t>Westfalen-Lippe (LWL)</a:t>
            </a:r>
          </a:p>
          <a:p>
            <a:pPr eaLnBrk="1" hangingPunct="1">
              <a:spcBef>
                <a:spcPct val="0"/>
              </a:spcBef>
            </a:pPr>
            <a:r>
              <a:rPr lang="de-DE" b="1" smtClean="0">
                <a:cs typeface="Arial" charset="0"/>
              </a:rPr>
              <a:t>LWL-Landesjugendamt Westfalen</a:t>
            </a:r>
          </a:p>
          <a:p>
            <a:pPr eaLnBrk="1" hangingPunct="1">
              <a:spcBef>
                <a:spcPct val="0"/>
              </a:spcBef>
            </a:pPr>
            <a:r>
              <a:rPr lang="de-DE" smtClean="0">
                <a:cs typeface="Arial" charset="0"/>
              </a:rPr>
              <a:t>Warendorfer Str. 25</a:t>
            </a:r>
          </a:p>
          <a:p>
            <a:pPr eaLnBrk="1" hangingPunct="1">
              <a:spcBef>
                <a:spcPct val="0"/>
              </a:spcBef>
            </a:pPr>
            <a:r>
              <a:rPr lang="de-DE" smtClean="0">
                <a:cs typeface="Arial" charset="0"/>
              </a:rPr>
              <a:t>48145 Münster</a:t>
            </a:r>
          </a:p>
          <a:p>
            <a:pPr eaLnBrk="1" hangingPunct="1">
              <a:spcBef>
                <a:spcPct val="0"/>
              </a:spcBef>
            </a:pPr>
            <a:endParaRPr lang="de-DE" smtClean="0">
              <a:cs typeface="Arial" charset="0"/>
            </a:endParaRPr>
          </a:p>
          <a:p>
            <a:pPr eaLnBrk="1" hangingPunct="1">
              <a:spcBef>
                <a:spcPct val="0"/>
              </a:spcBef>
            </a:pPr>
            <a:r>
              <a:rPr lang="de-DE" smtClean="0">
                <a:cs typeface="Arial" charset="0"/>
              </a:rPr>
              <a:t>Besuchen Sie uns im Internet: </a:t>
            </a:r>
            <a:r>
              <a:rPr lang="de-DE" b="1" smtClean="0">
                <a:cs typeface="Arial" charset="0"/>
              </a:rPr>
              <a:t>www.lwl.org</a:t>
            </a:r>
          </a:p>
          <a:p>
            <a:pPr eaLnBrk="1" hangingPunct="1">
              <a:spcBef>
                <a:spcPct val="0"/>
              </a:spcBef>
            </a:pPr>
            <a:endParaRPr lang="de-DE" smtClean="0">
              <a:cs typeface="Arial" charset="0"/>
            </a:endParaRPr>
          </a:p>
        </p:txBody>
      </p:sp>
      <p:sp>
        <p:nvSpPr>
          <p:cNvPr id="24582" name="Fußzeilenplatzhalter 4"/>
          <p:cNvSpPr>
            <a:spLocks noGrp="1"/>
          </p:cNvSpPr>
          <p:nvPr>
            <p:ph type="ftr" sz="quarter" idx="13"/>
          </p:nvPr>
        </p:nvSpPr>
        <p:spPr bwMode="auto">
          <a:ln>
            <a:miter lim="800000"/>
            <a:headEnd/>
            <a:tailEnd/>
          </a:ln>
        </p:spPr>
        <p:txBody>
          <a:bodyPr vert="horz" wrap="square" numCol="1" anchor="t" anchorCtr="0" compatLnSpc="1">
            <a:prstTxWarp prst="textNoShape">
              <a:avLst/>
            </a:prstTxWarp>
          </a:bodyPr>
          <a:lstStyle/>
          <a:p>
            <a:pPr fontAlgn="base">
              <a:spcBef>
                <a:spcPct val="0"/>
              </a:spcBef>
              <a:spcAft>
                <a:spcPct val="0"/>
              </a:spcAft>
              <a:defRPr/>
            </a:pPr>
            <a:r>
              <a:rPr lang="de-DE" smtClean="0">
                <a:cs typeface="Arial" charset="0"/>
              </a:rPr>
              <a:t>LWL-Landesjugendamt Westfalen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56" y="260648"/>
            <a:ext cx="8628678" cy="864096"/>
          </a:xfrm>
        </p:spPr>
        <p:txBody>
          <a:bodyPr/>
          <a:lstStyle/>
          <a:p>
            <a:r>
              <a:rPr lang="de-DE" b="1" dirty="0" smtClean="0"/>
              <a:t>Aufgaben / Auftrag der Jugendhilfe für ausländische Kinder und Jugendliche </a:t>
            </a:r>
            <a:endParaRPr lang="de-DE" b="1" dirty="0"/>
          </a:p>
        </p:txBody>
      </p:sp>
      <p:sp>
        <p:nvSpPr>
          <p:cNvPr id="4" name="Textplatzhalter 3"/>
          <p:cNvSpPr>
            <a:spLocks noGrp="1"/>
          </p:cNvSpPr>
          <p:nvPr>
            <p:ph type="body" sz="quarter" idx="11"/>
          </p:nvPr>
        </p:nvSpPr>
        <p:spPr>
          <a:xfrm>
            <a:off x="251856" y="1268760"/>
            <a:ext cx="8628678" cy="5009280"/>
          </a:xfrm>
        </p:spPr>
        <p:txBody>
          <a:bodyPr/>
          <a:lstStyle/>
          <a:p>
            <a:pPr lvl="1">
              <a:buFont typeface="Wingdings" pitchFamily="2" charset="2"/>
              <a:buChar char="§"/>
            </a:pPr>
            <a:r>
              <a:rPr lang="de-DE" b="1" dirty="0" smtClean="0"/>
              <a:t>Zu unterscheiden – Schutzmaßnahmen, sonstige Aufgaben und Leistungen der Jugendhilfe </a:t>
            </a:r>
          </a:p>
          <a:p>
            <a:pPr lvl="1">
              <a:buFont typeface="Wingdings" pitchFamily="2" charset="2"/>
              <a:buChar char="§"/>
            </a:pPr>
            <a:endParaRPr lang="de-DE" b="1" dirty="0" smtClean="0"/>
          </a:p>
          <a:p>
            <a:pPr lvl="1">
              <a:buFont typeface="Wingdings" pitchFamily="2" charset="2"/>
              <a:buChar char="§"/>
            </a:pPr>
            <a:r>
              <a:rPr lang="de-DE" b="1" dirty="0" smtClean="0"/>
              <a:t>Daher bei unbegleiteten ausländischen Jugendlichen – immer zunächst Schutzmaßnahmen der Jugendhilfe = Inobhutnahme (§ 42 SGB VIII) und danach Ermittlungen zum jugendhilferechtlichen Bedarf (Clearing)</a:t>
            </a:r>
          </a:p>
          <a:p>
            <a:pPr lvl="1">
              <a:buFont typeface="Wingdings" pitchFamily="2" charset="2"/>
              <a:buChar char="§"/>
            </a:pPr>
            <a:endParaRPr lang="de-DE" b="1" dirty="0" smtClean="0"/>
          </a:p>
          <a:p>
            <a:pPr lvl="1">
              <a:buFont typeface="Wingdings" pitchFamily="2" charset="2"/>
              <a:buChar char="§"/>
            </a:pPr>
            <a:r>
              <a:rPr lang="de-DE" b="1" dirty="0" smtClean="0"/>
              <a:t>Bei begleiteten ausländischen Kindern und Jugendlichen – in aller Regel keine Schutzmaßnahmen, aber ggf. Leistungen der Jugendhilfe (neben ggf. anderen Leistungen der Sozialhilfe) -  z.B. Kindertagesbetreuung, Hilfen zur Erziehung nach §§ 27 ff. SGB VIII</a:t>
            </a:r>
            <a:endParaRPr lang="de-DE" dirty="0" smtClean="0"/>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1702AF7B-73AD-47B7-A027-A245E88A6710}" type="slidenum">
              <a:rPr lang="de-DE" smtClean="0"/>
              <a:pPr>
                <a:defRPr/>
              </a:pPr>
              <a:t>3</a:t>
            </a:fld>
            <a:endParaRPr lang="de-D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1"/>
          </p:nvPr>
        </p:nvSpPr>
        <p:spPr/>
        <p:txBody>
          <a:bodyPr/>
          <a:lstStyle/>
          <a:p>
            <a:endParaRPr lang="de-DE"/>
          </a:p>
        </p:txBody>
      </p:sp>
      <p:sp>
        <p:nvSpPr>
          <p:cNvPr id="4" name="Datumsplatzhalter 3"/>
          <p:cNvSpPr>
            <a:spLocks noGrp="1"/>
          </p:cNvSpPr>
          <p:nvPr>
            <p:ph type="dt" sz="half" idx="12"/>
          </p:nvPr>
        </p:nvSpPr>
        <p:spPr/>
        <p:txBody>
          <a:bodyPr/>
          <a:lstStyle/>
          <a:p>
            <a:pPr>
              <a:defRPr/>
            </a:pPr>
            <a:r>
              <a:rPr lang="de-DE" smtClean="0"/>
              <a:t>17.10.2015</a:t>
            </a:r>
            <a:endParaRPr lang="de-DE" dirty="0"/>
          </a:p>
        </p:txBody>
      </p:sp>
      <p:sp>
        <p:nvSpPr>
          <p:cNvPr id="5" name="Fußzeilenplatzhalter 4"/>
          <p:cNvSpPr>
            <a:spLocks noGrp="1"/>
          </p:cNvSpPr>
          <p:nvPr>
            <p:ph type="ftr" sz="quarter" idx="13"/>
          </p:nvPr>
        </p:nvSpPr>
        <p:spPr/>
        <p:txBody>
          <a:bodyPr/>
          <a:lstStyle/>
          <a:p>
            <a:pPr>
              <a:defRPr/>
            </a:pPr>
            <a:r>
              <a:rPr lang="de-DE" smtClean="0"/>
              <a:t>LWL-Landesjugendamt Westfalen</a:t>
            </a:r>
            <a:endParaRPr lang="de-DE" dirty="0"/>
          </a:p>
        </p:txBody>
      </p:sp>
      <p:sp>
        <p:nvSpPr>
          <p:cNvPr id="6" name="Foliennummernplatzhalter 5"/>
          <p:cNvSpPr>
            <a:spLocks noGrp="1"/>
          </p:cNvSpPr>
          <p:nvPr>
            <p:ph type="sldNum" sz="quarter" idx="14"/>
          </p:nvPr>
        </p:nvSpPr>
        <p:spPr/>
        <p:txBody>
          <a:bodyPr/>
          <a:lstStyle/>
          <a:p>
            <a:pPr>
              <a:defRPr/>
            </a:pPr>
            <a:fld id="{14B4E249-2A53-46DE-8211-3DF4826D8DFE}" type="slidenum">
              <a:rPr lang="de-DE" smtClean="0"/>
              <a:pPr>
                <a:defRPr/>
              </a:pPr>
              <a:t>30</a:t>
            </a:fld>
            <a:endParaRPr lang="de-D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1"/>
          </p:nvPr>
        </p:nvSpPr>
        <p:spPr/>
        <p:txBody>
          <a:bodyPr/>
          <a:lstStyle/>
          <a:p>
            <a:endParaRPr lang="de-DE"/>
          </a:p>
        </p:txBody>
      </p:sp>
      <p:sp>
        <p:nvSpPr>
          <p:cNvPr id="4" name="Datumsplatzhalter 3"/>
          <p:cNvSpPr>
            <a:spLocks noGrp="1"/>
          </p:cNvSpPr>
          <p:nvPr>
            <p:ph type="dt" sz="half" idx="12"/>
          </p:nvPr>
        </p:nvSpPr>
        <p:spPr/>
        <p:txBody>
          <a:bodyPr/>
          <a:lstStyle/>
          <a:p>
            <a:pPr>
              <a:defRPr/>
            </a:pPr>
            <a:r>
              <a:rPr lang="de-DE" smtClean="0"/>
              <a:t>17.10.2015</a:t>
            </a:r>
            <a:endParaRPr lang="de-DE" dirty="0"/>
          </a:p>
        </p:txBody>
      </p:sp>
      <p:sp>
        <p:nvSpPr>
          <p:cNvPr id="5" name="Fußzeilenplatzhalter 4"/>
          <p:cNvSpPr>
            <a:spLocks noGrp="1"/>
          </p:cNvSpPr>
          <p:nvPr>
            <p:ph type="ftr" sz="quarter" idx="13"/>
          </p:nvPr>
        </p:nvSpPr>
        <p:spPr/>
        <p:txBody>
          <a:bodyPr/>
          <a:lstStyle/>
          <a:p>
            <a:pPr>
              <a:defRPr/>
            </a:pPr>
            <a:r>
              <a:rPr lang="de-DE" smtClean="0"/>
              <a:t>LWL-Landesjugendamt Westfalen</a:t>
            </a:r>
            <a:endParaRPr lang="de-DE" dirty="0"/>
          </a:p>
        </p:txBody>
      </p:sp>
      <p:sp>
        <p:nvSpPr>
          <p:cNvPr id="6" name="Foliennummernplatzhalter 5"/>
          <p:cNvSpPr>
            <a:spLocks noGrp="1"/>
          </p:cNvSpPr>
          <p:nvPr>
            <p:ph type="sldNum" sz="quarter" idx="14"/>
          </p:nvPr>
        </p:nvSpPr>
        <p:spPr/>
        <p:txBody>
          <a:bodyPr/>
          <a:lstStyle/>
          <a:p>
            <a:pPr>
              <a:defRPr/>
            </a:pPr>
            <a:fld id="{14B4E249-2A53-46DE-8211-3DF4826D8DFE}" type="slidenum">
              <a:rPr lang="de-DE" smtClean="0"/>
              <a:pPr>
                <a:defRPr/>
              </a:pPr>
              <a:t>31</a:t>
            </a:fld>
            <a:endParaRPr 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bwMode="auto">
          <a:xfrm>
            <a:off x="252413" y="434975"/>
            <a:ext cx="8628062" cy="928688"/>
          </a:xfrm>
          <a:noFill/>
          <a:ln>
            <a:miter lim="800000"/>
            <a:headEnd/>
            <a:tailEnd/>
          </a:ln>
        </p:spPr>
        <p:txBody>
          <a:bodyPr wrap="square" numCol="1" anchor="t" anchorCtr="0" compatLnSpc="1">
            <a:prstTxWarp prst="textNoShape">
              <a:avLst/>
            </a:prstTxWarp>
          </a:bodyPr>
          <a:lstStyle/>
          <a:p>
            <a:r>
              <a:rPr lang="de-DE" b="1" smtClean="0">
                <a:cs typeface="Arial" charset="0"/>
              </a:rPr>
              <a:t>Bundesamt für Migration und Flüchtlinge – </a:t>
            </a:r>
            <a:br>
              <a:rPr lang="de-DE" b="1" smtClean="0">
                <a:cs typeface="Arial" charset="0"/>
              </a:rPr>
            </a:br>
            <a:r>
              <a:rPr lang="de-DE" b="1" smtClean="0">
                <a:cs typeface="Arial" charset="0"/>
              </a:rPr>
              <a:t>örtliche Ausländerbehörden</a:t>
            </a:r>
          </a:p>
        </p:txBody>
      </p:sp>
      <p:sp>
        <p:nvSpPr>
          <p:cNvPr id="3" name="Textplatzhalter 2"/>
          <p:cNvSpPr>
            <a:spLocks noGrp="1"/>
          </p:cNvSpPr>
          <p:nvPr>
            <p:ph type="body" sz="quarter" idx="10"/>
          </p:nvPr>
        </p:nvSpPr>
        <p:spPr>
          <a:xfrm>
            <a:off x="263525" y="1482725"/>
            <a:ext cx="8616950" cy="814388"/>
          </a:xfrm>
        </p:spPr>
        <p:txBody>
          <a:bodyPr/>
          <a:lstStyle/>
          <a:p>
            <a:pPr>
              <a:defRPr/>
            </a:pPr>
            <a:r>
              <a:rPr lang="de-DE" b="1" dirty="0" smtClean="0"/>
              <a:t>Verfahren und Zuständigkeiten</a:t>
            </a:r>
            <a:endParaRPr lang="de-DE" b="1" dirty="0"/>
          </a:p>
        </p:txBody>
      </p:sp>
      <p:sp>
        <p:nvSpPr>
          <p:cNvPr id="25604" name="Textplatzhalter 3"/>
          <p:cNvSpPr>
            <a:spLocks noGrp="1"/>
          </p:cNvSpPr>
          <p:nvPr>
            <p:ph type="body" sz="quarter" idx="11"/>
          </p:nvPr>
        </p:nvSpPr>
        <p:spPr bwMode="auto">
          <a:xfrm>
            <a:off x="252413" y="2060575"/>
            <a:ext cx="8628062" cy="3781425"/>
          </a:xfrm>
          <a:noFill/>
          <a:ln>
            <a:miter lim="800000"/>
            <a:headEnd/>
            <a:tailEnd/>
          </a:ln>
        </p:spPr>
        <p:txBody>
          <a:bodyPr wrap="square" numCol="1" anchor="t" anchorCtr="0" compatLnSpc="1">
            <a:prstTxWarp prst="textNoShape">
              <a:avLst/>
            </a:prstTxWarp>
          </a:bodyPr>
          <a:lstStyle/>
          <a:p>
            <a:pPr marL="215900" lvl="1" indent="-215900">
              <a:buFont typeface="Wingdings" pitchFamily="2" charset="2"/>
              <a:buChar char="§"/>
            </a:pPr>
            <a:r>
              <a:rPr lang="de-DE" b="1" dirty="0" smtClean="0"/>
              <a:t>Bundesamt für Migration und Flüchtlinge (BAMF):</a:t>
            </a:r>
            <a:r>
              <a:rPr lang="de-DE" dirty="0" smtClean="0"/>
              <a:t> Zuständig für „Asylanträge“. </a:t>
            </a:r>
            <a:br>
              <a:rPr lang="de-DE" dirty="0" smtClean="0"/>
            </a:br>
            <a:r>
              <a:rPr lang="de-DE" dirty="0" smtClean="0"/>
              <a:t>Nur für Minderjährige schriftlich möglich. Ab </a:t>
            </a:r>
            <a:r>
              <a:rPr lang="de-DE" dirty="0" err="1" smtClean="0"/>
              <a:t>mündl</a:t>
            </a:r>
            <a:r>
              <a:rPr lang="de-DE" dirty="0" smtClean="0"/>
              <a:t>. Mitteilung „Asylgesuch“ keine Abschiebung mehr möglich (Duldung oder </a:t>
            </a:r>
            <a:r>
              <a:rPr lang="de-DE" dirty="0" err="1" smtClean="0"/>
              <a:t>BüMA</a:t>
            </a:r>
            <a:r>
              <a:rPr lang="de-DE" dirty="0" smtClean="0"/>
              <a:t>). Ab schriftlicher Antragstellung für Dauer des Verfahrens gestatteter Aufenthalt im Bundesgebiet. </a:t>
            </a:r>
          </a:p>
          <a:p>
            <a:pPr marL="215900" lvl="1" indent="-215900">
              <a:buFont typeface="Wingdings" pitchFamily="2" charset="2"/>
              <a:buChar char="§"/>
            </a:pPr>
            <a:r>
              <a:rPr lang="de-DE" b="1" dirty="0" smtClean="0"/>
              <a:t>Asylantrag = 4 </a:t>
            </a:r>
            <a:r>
              <a:rPr lang="de-DE" b="1" dirty="0" err="1" smtClean="0"/>
              <a:t>Schutzstatūs</a:t>
            </a:r>
            <a:r>
              <a:rPr lang="de-DE" b="1" dirty="0" smtClean="0"/>
              <a:t> sind möglich und werden durch BAMF geprüft:</a:t>
            </a:r>
          </a:p>
          <a:p>
            <a:pPr marL="863600" lvl="2" indent="-215900">
              <a:buFont typeface="Arial" charset="0"/>
              <a:buNone/>
            </a:pPr>
            <a:r>
              <a:rPr lang="de-DE" dirty="0" smtClean="0">
                <a:solidFill>
                  <a:srgbClr val="00325F"/>
                </a:solidFill>
                <a:latin typeface="Arial" charset="0"/>
              </a:rPr>
              <a:t>	</a:t>
            </a:r>
            <a:r>
              <a:rPr lang="de-DE" b="1" dirty="0" smtClean="0">
                <a:solidFill>
                  <a:srgbClr val="00325F"/>
                </a:solidFill>
                <a:latin typeface="Arial" charset="0"/>
              </a:rPr>
              <a:t>(1)</a:t>
            </a:r>
            <a:r>
              <a:rPr lang="de-DE" dirty="0" smtClean="0">
                <a:solidFill>
                  <a:srgbClr val="00325F"/>
                </a:solidFill>
                <a:latin typeface="Arial" charset="0"/>
              </a:rPr>
              <a:t> Gewährung von Asyl, 16a GG, </a:t>
            </a:r>
            <a:r>
              <a:rPr lang="de-DE" b="1" dirty="0" smtClean="0">
                <a:solidFill>
                  <a:srgbClr val="00325F"/>
                </a:solidFill>
                <a:latin typeface="Arial" charset="0"/>
              </a:rPr>
              <a:t>(2) </a:t>
            </a:r>
            <a:r>
              <a:rPr lang="de-DE" dirty="0" smtClean="0">
                <a:solidFill>
                  <a:srgbClr val="00325F"/>
                </a:solidFill>
                <a:latin typeface="Arial" charset="0"/>
              </a:rPr>
              <a:t>Gewährung Flüchtlingsschutz GFK, </a:t>
            </a:r>
            <a:br>
              <a:rPr lang="de-DE" dirty="0" smtClean="0">
                <a:solidFill>
                  <a:srgbClr val="00325F"/>
                </a:solidFill>
                <a:latin typeface="Arial" charset="0"/>
              </a:rPr>
            </a:br>
            <a:r>
              <a:rPr lang="de-DE" b="1" dirty="0" smtClean="0">
                <a:solidFill>
                  <a:srgbClr val="00325F"/>
                </a:solidFill>
                <a:latin typeface="Arial" charset="0"/>
              </a:rPr>
              <a:t>(3) </a:t>
            </a:r>
            <a:r>
              <a:rPr lang="de-DE" dirty="0" smtClean="0">
                <a:solidFill>
                  <a:srgbClr val="00325F"/>
                </a:solidFill>
                <a:latin typeface="Arial" charset="0"/>
              </a:rPr>
              <a:t>Gewährung subsidiären internationalen Schutzes, </a:t>
            </a:r>
            <a:r>
              <a:rPr lang="de-DE" b="1" dirty="0" smtClean="0">
                <a:solidFill>
                  <a:srgbClr val="00325F"/>
                </a:solidFill>
                <a:latin typeface="Arial" charset="0"/>
              </a:rPr>
              <a:t>(4) </a:t>
            </a:r>
            <a:r>
              <a:rPr lang="de-DE" dirty="0" smtClean="0">
                <a:solidFill>
                  <a:srgbClr val="00325F"/>
                </a:solidFill>
                <a:latin typeface="Arial" charset="0"/>
              </a:rPr>
              <a:t>Gewährung von nationalem Schutz</a:t>
            </a:r>
          </a:p>
          <a:p>
            <a:pPr marL="215900" lvl="1" indent="-215900">
              <a:buFont typeface="Wingdings" pitchFamily="2" charset="2"/>
              <a:buChar char="§"/>
            </a:pPr>
            <a:r>
              <a:rPr lang="de-DE" b="1" dirty="0" smtClean="0"/>
              <a:t>Ausländerbehörden:</a:t>
            </a:r>
            <a:r>
              <a:rPr lang="de-DE" dirty="0" smtClean="0"/>
              <a:t> Zuständig für alle aufenthaltsrechtlichen Regelungen im Zusammenhang mit dem Status des Ausländers im Inland sowie Verfahren nach </a:t>
            </a:r>
            <a:br>
              <a:rPr lang="de-DE" dirty="0" smtClean="0"/>
            </a:br>
            <a:r>
              <a:rPr lang="de-DE" b="1" dirty="0" smtClean="0"/>
              <a:t>(4), </a:t>
            </a:r>
            <a:r>
              <a:rPr lang="de-DE" dirty="0" smtClean="0"/>
              <a:t>s.o.,</a:t>
            </a:r>
            <a:r>
              <a:rPr lang="de-DE" b="1" dirty="0" smtClean="0"/>
              <a:t> </a:t>
            </a:r>
            <a:r>
              <a:rPr lang="de-DE" i="1" dirty="0" smtClean="0"/>
              <a:t>neben oder anstelle </a:t>
            </a:r>
            <a:r>
              <a:rPr lang="de-DE" dirty="0" smtClean="0"/>
              <a:t>BAMF</a:t>
            </a:r>
          </a:p>
          <a:p>
            <a:pPr marL="215900" lvl="1" indent="-215900">
              <a:buFont typeface="Wingdings" pitchFamily="2" charset="2"/>
              <a:buChar char="§"/>
            </a:pPr>
            <a:r>
              <a:rPr lang="de-DE" dirty="0" smtClean="0"/>
              <a:t>Ob Asylantrag/Antrag auf Anerkennung Schutz beim BAMF gestellt werden sollte, richtet sich nach Herkunftsstaat, möglichen individuellen Fluchtgründen und möglichen Verfahren, die bereits in sicheren Drittstaaten durchgeführt wurden.</a:t>
            </a:r>
          </a:p>
          <a:p>
            <a:pPr>
              <a:spcBef>
                <a:spcPct val="0"/>
              </a:spcBef>
            </a:pPr>
            <a:endParaRPr lang="de-DE" dirty="0" smtClean="0">
              <a:cs typeface="Arial" charset="0"/>
            </a:endParaRPr>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B68CA7CB-827D-4623-907B-C56C84628F8A}" type="slidenum">
              <a:rPr lang="de-DE" smtClean="0"/>
              <a:pPr>
                <a:defRPr/>
              </a:pPr>
              <a:t>32</a:t>
            </a:fld>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bwMode="auto">
          <a:xfrm>
            <a:off x="252413" y="434975"/>
            <a:ext cx="8628062" cy="928688"/>
          </a:xfrm>
          <a:noFill/>
          <a:ln>
            <a:miter lim="800000"/>
            <a:headEnd/>
            <a:tailEnd/>
          </a:ln>
        </p:spPr>
        <p:txBody>
          <a:bodyPr wrap="square" numCol="1" anchor="t" anchorCtr="0" compatLnSpc="1">
            <a:prstTxWarp prst="textNoShape">
              <a:avLst/>
            </a:prstTxWarp>
          </a:bodyPr>
          <a:lstStyle/>
          <a:p>
            <a:r>
              <a:rPr lang="de-DE" sz="2400" b="1" smtClean="0">
                <a:cs typeface="Arial" charset="0"/>
              </a:rPr>
              <a:t>Änderungen zum 25.10.2015 durch Asylverfahrensbeschleunigungsgesetz </a:t>
            </a:r>
            <a:r>
              <a:rPr lang="de-DE" smtClean="0">
                <a:cs typeface="Arial" charset="0"/>
              </a:rPr>
              <a:t/>
            </a:r>
            <a:br>
              <a:rPr lang="de-DE" smtClean="0">
                <a:cs typeface="Arial" charset="0"/>
              </a:rPr>
            </a:br>
            <a:endParaRPr lang="de-DE" smtClean="0">
              <a:cs typeface="Arial" charset="0"/>
            </a:endParaRPr>
          </a:p>
        </p:txBody>
      </p:sp>
      <p:sp>
        <p:nvSpPr>
          <p:cNvPr id="3" name="Textplatzhalter 2"/>
          <p:cNvSpPr>
            <a:spLocks noGrp="1"/>
          </p:cNvSpPr>
          <p:nvPr>
            <p:ph type="body" sz="quarter" idx="10"/>
          </p:nvPr>
        </p:nvSpPr>
        <p:spPr>
          <a:xfrm>
            <a:off x="263525" y="1482725"/>
            <a:ext cx="8616950" cy="814388"/>
          </a:xfrm>
        </p:spPr>
        <p:txBody>
          <a:bodyPr/>
          <a:lstStyle/>
          <a:p>
            <a:pPr>
              <a:defRPr/>
            </a:pPr>
            <a:r>
              <a:rPr lang="de-DE" b="1" dirty="0" smtClean="0"/>
              <a:t>Gesetzliche Vertretung minderjähriger Ausländerinnen und Ausländer im aufenthaltsrechtlichen Verfahren erforderlich</a:t>
            </a:r>
            <a:endParaRPr lang="de-DE" b="1" dirty="0"/>
          </a:p>
        </p:txBody>
      </p:sp>
      <p:sp>
        <p:nvSpPr>
          <p:cNvPr id="26628" name="Textplatzhalter 3"/>
          <p:cNvSpPr>
            <a:spLocks noGrp="1"/>
          </p:cNvSpPr>
          <p:nvPr>
            <p:ph type="body" sz="quarter" idx="11"/>
          </p:nvPr>
        </p:nvSpPr>
        <p:spPr bwMode="auto">
          <a:xfrm>
            <a:off x="252413" y="2462213"/>
            <a:ext cx="8628062" cy="3487737"/>
          </a:xfrm>
          <a:noFill/>
          <a:ln>
            <a:miter lim="800000"/>
            <a:headEnd/>
            <a:tailEnd/>
          </a:ln>
        </p:spPr>
        <p:txBody>
          <a:bodyPr wrap="square" numCol="1" anchor="t" anchorCtr="0" compatLnSpc="1">
            <a:prstTxWarp prst="textNoShape">
              <a:avLst/>
            </a:prstTxWarp>
          </a:bodyPr>
          <a:lstStyle/>
          <a:p>
            <a:pPr>
              <a:spcBef>
                <a:spcPct val="0"/>
              </a:spcBef>
            </a:pPr>
            <a:r>
              <a:rPr lang="de-DE" smtClean="0">
                <a:cs typeface="Arial" charset="0"/>
              </a:rPr>
              <a:t> </a:t>
            </a:r>
          </a:p>
          <a:p>
            <a:pPr marL="863600" lvl="2" indent="-215900">
              <a:buFont typeface="Arial" charset="0"/>
              <a:buChar char="•"/>
            </a:pPr>
            <a:r>
              <a:rPr lang="de-DE" smtClean="0">
                <a:solidFill>
                  <a:srgbClr val="00325F"/>
                </a:solidFill>
                <a:latin typeface="Segoe UI" pitchFamily="34" charset="0"/>
              </a:rPr>
              <a:t>Handlungsfähigkeit Minderjähriger im Asyl- und Aufenthaltsverfahren durch  Änderungen im Asylgesetz und Aufenthaltsgesetz abgeschafft.</a:t>
            </a:r>
          </a:p>
          <a:p>
            <a:pPr marL="863600" lvl="2" indent="-215900">
              <a:buFont typeface="Arial" charset="0"/>
              <a:buNone/>
            </a:pPr>
            <a:endParaRPr lang="de-DE" smtClean="0">
              <a:solidFill>
                <a:srgbClr val="00325F"/>
              </a:solidFill>
              <a:latin typeface="Segoe UI" pitchFamily="34" charset="0"/>
            </a:endParaRPr>
          </a:p>
          <a:p>
            <a:pPr marL="863600" lvl="2" indent="-215900">
              <a:buFont typeface="Arial" charset="0"/>
              <a:buChar char="•"/>
            </a:pPr>
            <a:r>
              <a:rPr lang="de-DE" smtClean="0">
                <a:solidFill>
                  <a:srgbClr val="00325F"/>
                </a:solidFill>
                <a:latin typeface="Segoe UI" pitchFamily="34" charset="0"/>
              </a:rPr>
              <a:t>§ 12 Asylgesetz (AsylG) n.F. und § 80 AufenthG n.F. sehen Asylmündigkeit bzw. Handlungsfähigkeit jetzt erst mit 18 Jahren vor - nicht ab Volljährigkeit im Herkunftsland</a:t>
            </a:r>
          </a:p>
          <a:p>
            <a:pPr marL="863600" lvl="2" indent="-215900">
              <a:buFont typeface="Arial" charset="0"/>
              <a:buNone/>
            </a:pPr>
            <a:endParaRPr lang="de-DE" smtClean="0">
              <a:solidFill>
                <a:srgbClr val="00325F"/>
              </a:solidFill>
              <a:latin typeface="Segoe UI" pitchFamily="34" charset="0"/>
            </a:endParaRPr>
          </a:p>
          <a:p>
            <a:pPr marL="863600" lvl="2" indent="-215900">
              <a:buFont typeface="Arial" charset="0"/>
              <a:buChar char="•"/>
            </a:pPr>
            <a:r>
              <a:rPr lang="de-DE" b="1" smtClean="0">
                <a:solidFill>
                  <a:srgbClr val="00325F"/>
                </a:solidFill>
                <a:latin typeface="Segoe UI" pitchFamily="34" charset="0"/>
              </a:rPr>
              <a:t>Folge: </a:t>
            </a:r>
            <a:r>
              <a:rPr lang="de-DE" smtClean="0">
                <a:solidFill>
                  <a:srgbClr val="00325F"/>
                </a:solidFill>
                <a:latin typeface="Segoe UI" pitchFamily="34" charset="0"/>
              </a:rPr>
              <a:t>Gesetzlicher Vertreter/Vormund muss Verfahrenshandlungen für Minderjährige im Asyl- und Aufenthaltsverfahren vornehmen.</a:t>
            </a:r>
          </a:p>
          <a:p>
            <a:pPr>
              <a:spcBef>
                <a:spcPct val="0"/>
              </a:spcBef>
            </a:pPr>
            <a:endParaRPr lang="de-DE" smtClean="0">
              <a:cs typeface="Arial" charset="0"/>
            </a:endParaRPr>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66B1642B-82DD-4DA9-9AA3-E5C2F4B9287D}" type="slidenum">
              <a:rPr lang="de-DE" smtClean="0"/>
              <a:pPr>
                <a:defRPr/>
              </a:pPr>
              <a:t>33</a:t>
            </a:fld>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bwMode="auto">
          <a:xfrm>
            <a:off x="252413" y="434975"/>
            <a:ext cx="8628062" cy="928688"/>
          </a:xfrm>
          <a:noFill/>
          <a:ln>
            <a:miter lim="800000"/>
            <a:headEnd/>
            <a:tailEnd/>
          </a:ln>
        </p:spPr>
        <p:txBody>
          <a:bodyPr wrap="square" numCol="1" anchor="t" anchorCtr="0" compatLnSpc="1">
            <a:prstTxWarp prst="textNoShape">
              <a:avLst/>
            </a:prstTxWarp>
          </a:bodyPr>
          <a:lstStyle/>
          <a:p>
            <a:r>
              <a:rPr lang="de-DE" sz="2400" b="1" smtClean="0">
                <a:cs typeface="Arial" charset="0"/>
              </a:rPr>
              <a:t>Asylpaket II – Auswirkungen auf die Verfahren von minderjährigen Ausländerinnen und Ausländern</a:t>
            </a:r>
          </a:p>
        </p:txBody>
      </p:sp>
      <p:sp>
        <p:nvSpPr>
          <p:cNvPr id="3" name="Textplatzhalter 2"/>
          <p:cNvSpPr>
            <a:spLocks noGrp="1"/>
          </p:cNvSpPr>
          <p:nvPr>
            <p:ph type="body" sz="quarter" idx="10"/>
          </p:nvPr>
        </p:nvSpPr>
        <p:spPr>
          <a:xfrm>
            <a:off x="263525" y="1482725"/>
            <a:ext cx="8616950" cy="814388"/>
          </a:xfrm>
        </p:spPr>
        <p:txBody>
          <a:bodyPr/>
          <a:lstStyle/>
          <a:p>
            <a:pPr>
              <a:defRPr/>
            </a:pPr>
            <a:r>
              <a:rPr lang="de-DE" b="1" dirty="0" smtClean="0"/>
              <a:t>Aussetzung des Familiennachzugs anerkannter minderjähriger Ausländerinnen und Ausländer, die nur subsidiären Schutz. erhalten</a:t>
            </a:r>
            <a:endParaRPr lang="de-DE" b="1" dirty="0"/>
          </a:p>
        </p:txBody>
      </p:sp>
      <p:sp>
        <p:nvSpPr>
          <p:cNvPr id="27652" name="Textplatzhalter 3"/>
          <p:cNvSpPr>
            <a:spLocks noGrp="1"/>
          </p:cNvSpPr>
          <p:nvPr>
            <p:ph type="body" sz="quarter" idx="11"/>
          </p:nvPr>
        </p:nvSpPr>
        <p:spPr bwMode="auto">
          <a:xfrm>
            <a:off x="252413" y="2297113"/>
            <a:ext cx="8628062" cy="4111625"/>
          </a:xfrm>
          <a:noFill/>
          <a:ln>
            <a:miter lim="800000"/>
            <a:headEnd/>
            <a:tailEnd/>
          </a:ln>
        </p:spPr>
        <p:txBody>
          <a:bodyPr wrap="square" numCol="1" anchor="t" anchorCtr="0" compatLnSpc="1">
            <a:prstTxWarp prst="textNoShape">
              <a:avLst/>
            </a:prstTxWarp>
          </a:bodyPr>
          <a:lstStyle/>
          <a:p>
            <a:pPr>
              <a:spcBef>
                <a:spcPct val="0"/>
              </a:spcBef>
            </a:pPr>
            <a:r>
              <a:rPr lang="de-DE" dirty="0" smtClean="0">
                <a:cs typeface="Arial" charset="0"/>
              </a:rPr>
              <a:t>Am 25.02.2016 hat der Bundestag das Asylpaket II verabschiedet. </a:t>
            </a:r>
          </a:p>
          <a:p>
            <a:pPr>
              <a:spcBef>
                <a:spcPct val="0"/>
              </a:spcBef>
            </a:pPr>
            <a:endParaRPr lang="de-DE" dirty="0" smtClean="0">
              <a:cs typeface="Arial" charset="0"/>
            </a:endParaRPr>
          </a:p>
          <a:p>
            <a:pPr>
              <a:spcBef>
                <a:spcPct val="0"/>
              </a:spcBef>
            </a:pPr>
            <a:r>
              <a:rPr lang="de-DE" dirty="0" smtClean="0">
                <a:cs typeface="Arial" charset="0"/>
              </a:rPr>
              <a:t>Das Gesetzespaket sieht schnellere Verfahren für Asylbewerber aus sogenannten sicheren Herkunftsländern vor. Sie sollen in neuen Aufnahmeeinrichtungen untergebracht werden, in denen ihre Anträge binnen zwei Wochen bearbeitet werden. Volljährige Migrantinnen und Migranten, die nicht bleiben dürfen, sollen schneller abgeschoben werden können. </a:t>
            </a:r>
          </a:p>
          <a:p>
            <a:pPr>
              <a:spcBef>
                <a:spcPct val="0"/>
              </a:spcBef>
            </a:pPr>
            <a:r>
              <a:rPr lang="de-DE" dirty="0" smtClean="0">
                <a:cs typeface="Arial" charset="0"/>
              </a:rPr>
              <a:t> </a:t>
            </a:r>
          </a:p>
          <a:p>
            <a:pPr>
              <a:spcBef>
                <a:spcPct val="0"/>
              </a:spcBef>
            </a:pPr>
            <a:r>
              <a:rPr lang="de-DE" dirty="0" smtClean="0">
                <a:cs typeface="Arial" charset="0"/>
              </a:rPr>
              <a:t>Bei Personen, denen nur subsidiärer Schutzgewährt wird, soll der Familiennachzug für zwei Jahre ausgesetzt werden. </a:t>
            </a:r>
          </a:p>
          <a:p>
            <a:pPr>
              <a:spcBef>
                <a:spcPct val="0"/>
              </a:spcBef>
            </a:pPr>
            <a:endParaRPr lang="de-DE" dirty="0" smtClean="0">
              <a:cs typeface="Arial" charset="0"/>
            </a:endParaRPr>
          </a:p>
          <a:p>
            <a:pPr>
              <a:spcBef>
                <a:spcPct val="0"/>
              </a:spcBef>
            </a:pPr>
            <a:r>
              <a:rPr lang="de-DE" i="1" dirty="0" smtClean="0">
                <a:cs typeface="Arial" charset="0"/>
              </a:rPr>
              <a:t>Noch aktuell??? Am </a:t>
            </a:r>
            <a:r>
              <a:rPr lang="de-DE" i="1" u="sng" dirty="0" smtClean="0">
                <a:cs typeface="Arial" charset="0"/>
              </a:rPr>
              <a:t>26.02.2016</a:t>
            </a:r>
            <a:r>
              <a:rPr lang="de-DE" i="1" dirty="0" smtClean="0">
                <a:cs typeface="Arial" charset="0"/>
              </a:rPr>
              <a:t> soll das Gesetz den Bundesrat passieren. Es handelt sich nicht um ein Zustimmungsgesetz, daher könnte dem Erlass das Anrufen des Vermittlungsausschusses entgegenstehen. Dies zeichnet sich bisher nicht ab.</a:t>
            </a:r>
          </a:p>
          <a:p>
            <a:pPr>
              <a:spcBef>
                <a:spcPct val="0"/>
              </a:spcBef>
            </a:pPr>
            <a:endParaRPr lang="de-DE" dirty="0" smtClean="0">
              <a:cs typeface="Arial" charset="0"/>
            </a:endParaRPr>
          </a:p>
        </p:txBody>
      </p:sp>
      <p:sp>
        <p:nvSpPr>
          <p:cNvPr id="5" name="Datumsplatzhalter 4"/>
          <p:cNvSpPr>
            <a:spLocks noGrp="1"/>
          </p:cNvSpPr>
          <p:nvPr>
            <p:ph type="dt" sz="quarter" idx="12"/>
          </p:nvPr>
        </p:nvSpPr>
        <p:spPr/>
        <p:txBody>
          <a:bodyPr/>
          <a:lstStyle/>
          <a:p>
            <a:pPr>
              <a:defRPr/>
            </a:pPr>
            <a:endParaRPr lang="de-DE" dirty="0"/>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3E8A29C6-8EC1-4632-A9CC-A05FD4862D94}" type="slidenum">
              <a:rPr lang="de-DE" smtClean="0"/>
              <a:pPr>
                <a:defRPr/>
              </a:pPr>
              <a:t>34</a:t>
            </a:fld>
            <a:endParaRPr lang="de-D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bwMode="auto">
          <a:xfrm>
            <a:off x="719572" y="368660"/>
            <a:ext cx="7908490" cy="360041"/>
          </a:xfrm>
          <a:noFill/>
          <a:ln>
            <a:miter lim="800000"/>
            <a:headEnd/>
            <a:tailEnd/>
          </a:ln>
        </p:spPr>
        <p:txBody>
          <a:bodyPr wrap="square" numCol="1" anchor="t" anchorCtr="0" compatLnSpc="1">
            <a:prstTxWarp prst="textNoShape">
              <a:avLst/>
            </a:prstTxWarp>
          </a:bodyPr>
          <a:lstStyle/>
          <a:p>
            <a:r>
              <a:rPr lang="de-DE" b="1" dirty="0" smtClean="0">
                <a:cs typeface="Arial" charset="0"/>
              </a:rPr>
              <a:t>Sichere Drittstaaten - Dublin III – IV </a:t>
            </a:r>
            <a:r>
              <a:rPr lang="de-DE" dirty="0" smtClean="0">
                <a:cs typeface="Arial" charset="0"/>
              </a:rPr>
              <a:t/>
            </a:r>
            <a:br>
              <a:rPr lang="de-DE" dirty="0" smtClean="0">
                <a:cs typeface="Arial" charset="0"/>
              </a:rPr>
            </a:br>
            <a:endParaRPr lang="de-DE" dirty="0" smtClean="0">
              <a:cs typeface="Arial" charset="0"/>
            </a:endParaRPr>
          </a:p>
        </p:txBody>
      </p:sp>
      <p:sp>
        <p:nvSpPr>
          <p:cNvPr id="3" name="Textplatzhalter 2"/>
          <p:cNvSpPr>
            <a:spLocks noGrp="1"/>
          </p:cNvSpPr>
          <p:nvPr>
            <p:ph type="body" sz="quarter" idx="10"/>
          </p:nvPr>
        </p:nvSpPr>
        <p:spPr>
          <a:xfrm>
            <a:off x="252413" y="728701"/>
            <a:ext cx="8891587" cy="828638"/>
          </a:xfrm>
        </p:spPr>
        <p:txBody>
          <a:bodyPr/>
          <a:lstStyle/>
          <a:p>
            <a:pPr>
              <a:defRPr/>
            </a:pPr>
            <a:r>
              <a:rPr lang="de-DE" b="1" dirty="0" smtClean="0"/>
              <a:t>Einreise aus sicheren Drittstaaten – keine Aussicht auf Gewährung politischen Asyls , (noch) </a:t>
            </a:r>
            <a:r>
              <a:rPr lang="de-DE" b="1" dirty="0" err="1" smtClean="0"/>
              <a:t>grds</a:t>
            </a:r>
            <a:r>
              <a:rPr lang="de-DE" b="1" dirty="0" smtClean="0"/>
              <a:t>. Schutz für Minderjährige</a:t>
            </a:r>
            <a:endParaRPr lang="de-DE" b="1" dirty="0"/>
          </a:p>
        </p:txBody>
      </p:sp>
      <p:sp>
        <p:nvSpPr>
          <p:cNvPr id="29700" name="Textplatzhalter 3"/>
          <p:cNvSpPr>
            <a:spLocks noGrp="1"/>
          </p:cNvSpPr>
          <p:nvPr>
            <p:ph type="body" sz="quarter" idx="11"/>
          </p:nvPr>
        </p:nvSpPr>
        <p:spPr bwMode="auto">
          <a:xfrm>
            <a:off x="215900" y="1557340"/>
            <a:ext cx="8628063" cy="4721224"/>
          </a:xfrm>
          <a:noFill/>
          <a:ln>
            <a:miter lim="800000"/>
            <a:headEnd/>
            <a:tailEnd/>
          </a:ln>
        </p:spPr>
        <p:txBody>
          <a:bodyPr wrap="square" numCol="1" anchor="t" anchorCtr="0" compatLnSpc="1">
            <a:prstTxWarp prst="textNoShape">
              <a:avLst/>
            </a:prstTxWarp>
          </a:bodyPr>
          <a:lstStyle/>
          <a:p>
            <a:pPr>
              <a:lnSpc>
                <a:spcPts val="2100"/>
              </a:lnSpc>
              <a:spcBef>
                <a:spcPct val="0"/>
              </a:spcBef>
            </a:pPr>
            <a:r>
              <a:rPr lang="de-DE" sz="1600" dirty="0" smtClean="0">
                <a:cs typeface="Arial" charset="0"/>
              </a:rPr>
              <a:t>Mitgliedstaaten der EU sowie weitere europäische Staaten in denen die Einhaltung der Genfer Flüchtlingskonvention (GFK) und der Menschenrechtskonvention sichergestellt ist. </a:t>
            </a:r>
          </a:p>
          <a:p>
            <a:pPr>
              <a:lnSpc>
                <a:spcPct val="100000"/>
              </a:lnSpc>
              <a:spcBef>
                <a:spcPct val="0"/>
              </a:spcBef>
            </a:pPr>
            <a:endParaRPr lang="de-DE" sz="800" dirty="0" smtClean="0">
              <a:cs typeface="Arial" charset="0"/>
            </a:endParaRPr>
          </a:p>
          <a:p>
            <a:pPr marL="215900" lvl="1" indent="-215900">
              <a:lnSpc>
                <a:spcPct val="100000"/>
              </a:lnSpc>
              <a:buFont typeface="Wingdings" pitchFamily="2" charset="2"/>
              <a:buChar char="§"/>
            </a:pPr>
            <a:r>
              <a:rPr lang="de-DE" sz="1400" dirty="0" smtClean="0"/>
              <a:t> 	</a:t>
            </a:r>
            <a:r>
              <a:rPr lang="de-DE" sz="1400" b="1" dirty="0" smtClean="0"/>
              <a:t>Wer aus einem "sicheren Drittstaat" einreist, kann sich nicht mehr auf das Grundrecht auf Asyl 	berufen (§ 26a AsylVfG). </a:t>
            </a:r>
          </a:p>
          <a:p>
            <a:pPr marL="215900" lvl="1" indent="-215900">
              <a:lnSpc>
                <a:spcPct val="100000"/>
              </a:lnSpc>
              <a:buFont typeface="Wingdings" pitchFamily="2" charset="2"/>
              <a:buChar char="§"/>
            </a:pPr>
            <a:r>
              <a:rPr lang="de-DE" sz="1400" dirty="0" smtClean="0"/>
              <a:t>     </a:t>
            </a:r>
            <a:r>
              <a:rPr lang="de-DE" sz="1400" b="1" dirty="0" smtClean="0"/>
              <a:t>Hat ein volljähriger Ausländer/eine volljährige Ausländerin einen sicheren Drittstaat erreicht, 	kann die Einreise in die Bundesrepublik Deutschland verweigert werden. </a:t>
            </a:r>
          </a:p>
          <a:p>
            <a:pPr marL="215900" lvl="1" indent="-215900">
              <a:lnSpc>
                <a:spcPct val="100000"/>
              </a:lnSpc>
              <a:buFont typeface="Symbol" pitchFamily="18" charset="2"/>
              <a:buNone/>
            </a:pPr>
            <a:endParaRPr lang="de-DE" sz="800" dirty="0" smtClean="0"/>
          </a:p>
          <a:p>
            <a:pPr>
              <a:lnSpc>
                <a:spcPts val="2100"/>
              </a:lnSpc>
              <a:spcBef>
                <a:spcPct val="0"/>
              </a:spcBef>
            </a:pPr>
            <a:r>
              <a:rPr lang="de-DE" sz="1600" b="1" dirty="0" smtClean="0">
                <a:cs typeface="Arial" charset="0"/>
              </a:rPr>
              <a:t>Letzteres (!) gilt nicht für minderjährige Ausländerinnen und Ausländer. </a:t>
            </a:r>
            <a:r>
              <a:rPr lang="de-DE" sz="1600" dirty="0" smtClean="0">
                <a:cs typeface="Arial" charset="0"/>
              </a:rPr>
              <a:t>Ihnen ist aufgrund der </a:t>
            </a:r>
            <a:r>
              <a:rPr lang="de-DE" sz="1600" u="sng" dirty="0" smtClean="0">
                <a:cs typeface="Arial" charset="0"/>
              </a:rPr>
              <a:t>Dublin III-VO </a:t>
            </a:r>
            <a:r>
              <a:rPr lang="de-DE" sz="1600" dirty="0" smtClean="0">
                <a:cs typeface="Arial" charset="0"/>
              </a:rPr>
              <a:t>unabhängig von einer Einreise  aus einem sicheren Drittstaat die Einreise ebenso zu gewähren, wie die erneute Beantragung eines Aufenthaltes bzw. Schutzstatus. </a:t>
            </a:r>
            <a:br>
              <a:rPr lang="de-DE" sz="1600" dirty="0" smtClean="0">
                <a:cs typeface="Arial" charset="0"/>
              </a:rPr>
            </a:br>
            <a:r>
              <a:rPr lang="de-DE" sz="1600" dirty="0" smtClean="0">
                <a:cs typeface="Arial" charset="0"/>
              </a:rPr>
              <a:t>Haben sie </a:t>
            </a:r>
            <a:r>
              <a:rPr lang="de-DE" sz="1600" b="1" dirty="0" smtClean="0">
                <a:cs typeface="Arial" charset="0"/>
              </a:rPr>
              <a:t>vor Erreichen der Volljährigkeit </a:t>
            </a:r>
            <a:r>
              <a:rPr lang="de-DE" sz="1600" dirty="0" smtClean="0">
                <a:cs typeface="Arial" charset="0"/>
              </a:rPr>
              <a:t>einen Antrag beim BAMF gestellt, können sie auch nach Erreichen der Volljährigkeit ihr Verfahren hier weiter führen. (</a:t>
            </a:r>
            <a:r>
              <a:rPr lang="de-DE" sz="1600" dirty="0" smtClean="0">
                <a:solidFill>
                  <a:schemeClr val="tx1"/>
                </a:solidFill>
                <a:cs typeface="Arial" charset="0"/>
              </a:rPr>
              <a:t>Dies könnte aber mit der derzeit beabsichtigten Änderung - Dublin VI VO – anders werden.)</a:t>
            </a:r>
            <a:endParaRPr lang="de-DE" sz="800" b="1" dirty="0" smtClean="0">
              <a:solidFill>
                <a:schemeClr val="tx1"/>
              </a:solidFill>
              <a:cs typeface="Arial" charset="0"/>
            </a:endParaRPr>
          </a:p>
          <a:p>
            <a:pPr>
              <a:lnSpc>
                <a:spcPts val="2100"/>
              </a:lnSpc>
              <a:spcBef>
                <a:spcPct val="0"/>
              </a:spcBef>
            </a:pPr>
            <a:endParaRPr lang="de-DE" sz="1600" b="1" dirty="0" smtClean="0">
              <a:cs typeface="Arial" charset="0"/>
            </a:endParaRPr>
          </a:p>
          <a:p>
            <a:pPr>
              <a:lnSpc>
                <a:spcPts val="2100"/>
              </a:lnSpc>
              <a:spcBef>
                <a:spcPct val="0"/>
              </a:spcBef>
            </a:pPr>
            <a:r>
              <a:rPr lang="de-DE" sz="1600" b="1" dirty="0" smtClean="0">
                <a:cs typeface="Arial" charset="0"/>
              </a:rPr>
              <a:t>Einzige Ausnahme</a:t>
            </a:r>
            <a:r>
              <a:rPr lang="de-DE" sz="1600" dirty="0" smtClean="0">
                <a:cs typeface="Arial" charset="0"/>
              </a:rPr>
              <a:t>: Haben Minderjährige bereits in einem sicheren Drittstaat einen </a:t>
            </a:r>
            <a:r>
              <a:rPr lang="de-DE" sz="1600" b="1" u="sng" dirty="0" smtClean="0">
                <a:cs typeface="Arial" charset="0"/>
              </a:rPr>
              <a:t>Schutzstatus</a:t>
            </a:r>
            <a:r>
              <a:rPr lang="de-DE" sz="1600" b="1" dirty="0" smtClean="0">
                <a:cs typeface="Arial" charset="0"/>
              </a:rPr>
              <a:t> nach der GFK </a:t>
            </a:r>
            <a:r>
              <a:rPr lang="de-DE" sz="1600" b="1" u="sng" dirty="0" smtClean="0">
                <a:cs typeface="Arial" charset="0"/>
              </a:rPr>
              <a:t>zuerkannt erhalten</a:t>
            </a:r>
            <a:r>
              <a:rPr lang="de-DE" sz="1600" b="1" dirty="0" smtClean="0">
                <a:cs typeface="Arial" charset="0"/>
              </a:rPr>
              <a:t>,</a:t>
            </a:r>
            <a:r>
              <a:rPr lang="de-DE" sz="1600" dirty="0" smtClean="0">
                <a:cs typeface="Arial" charset="0"/>
              </a:rPr>
              <a:t> können sie hier kein Verfahren beim BAMF mehr führen und spätestens mit Erreichen der Volljährigkeit können sie dorthin abgeschoben werden.</a:t>
            </a:r>
          </a:p>
          <a:p>
            <a:pPr>
              <a:spcBef>
                <a:spcPct val="0"/>
              </a:spcBef>
            </a:pPr>
            <a:endParaRPr lang="de-DE" dirty="0" smtClean="0">
              <a:cs typeface="Arial" charset="0"/>
            </a:endParaRPr>
          </a:p>
        </p:txBody>
      </p:sp>
      <p:sp>
        <p:nvSpPr>
          <p:cNvPr id="6" name="Fußzeilenplatzhalter 5"/>
          <p:cNvSpPr>
            <a:spLocks noGrp="1"/>
          </p:cNvSpPr>
          <p:nvPr>
            <p:ph type="ftr" sz="quarter" idx="13"/>
          </p:nvPr>
        </p:nvSpPr>
        <p:spPr/>
        <p:txBody>
          <a:bodyPr/>
          <a:lstStyle/>
          <a:p>
            <a:pPr>
              <a:defRPr/>
            </a:pPr>
            <a:r>
              <a:rPr lang="de-DE" dirty="0"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245B9BF1-AFDF-465C-B9C1-5A680F36E1E7}" type="slidenum">
              <a:rPr lang="de-DE" smtClean="0"/>
              <a:pPr>
                <a:defRPr/>
              </a:pPr>
              <a:t>35</a:t>
            </a:fld>
            <a:endParaRPr lang="de-D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856" y="260648"/>
            <a:ext cx="8628678" cy="864096"/>
          </a:xfrm>
        </p:spPr>
        <p:txBody>
          <a:bodyPr/>
          <a:lstStyle/>
          <a:p>
            <a:r>
              <a:rPr lang="de-DE" b="1" dirty="0" smtClean="0"/>
              <a:t>Jugendhilfeleistungen und ausländerrechtlicher Status</a:t>
            </a:r>
            <a:endParaRPr lang="de-DE" b="1" dirty="0"/>
          </a:p>
        </p:txBody>
      </p:sp>
      <p:sp>
        <p:nvSpPr>
          <p:cNvPr id="3" name="Textplatzhalter 2"/>
          <p:cNvSpPr>
            <a:spLocks noGrp="1"/>
          </p:cNvSpPr>
          <p:nvPr>
            <p:ph type="body" sz="quarter" idx="10"/>
          </p:nvPr>
        </p:nvSpPr>
        <p:spPr>
          <a:xfrm>
            <a:off x="263466" y="1124744"/>
            <a:ext cx="8617068" cy="936104"/>
          </a:xfrm>
        </p:spPr>
        <p:txBody>
          <a:bodyPr/>
          <a:lstStyle/>
          <a:p>
            <a:r>
              <a:rPr lang="de-DE" b="1" dirty="0" smtClean="0"/>
              <a:t>Um Jugendhilfe</a:t>
            </a:r>
            <a:r>
              <a:rPr lang="de-DE" b="1" u="sng" dirty="0" smtClean="0"/>
              <a:t>leistungen </a:t>
            </a:r>
            <a:r>
              <a:rPr lang="de-DE" dirty="0" smtClean="0"/>
              <a:t>zu erhalten , muss ein/e Ausländer/in einen gewöhnlichen </a:t>
            </a:r>
            <a:r>
              <a:rPr lang="de-DE" b="1" dirty="0" smtClean="0"/>
              <a:t>rechtmäßigen Aufenthalt oder eine Duldung </a:t>
            </a:r>
            <a:r>
              <a:rPr lang="de-DE" dirty="0" smtClean="0"/>
              <a:t>im Inland haben. </a:t>
            </a:r>
            <a:endParaRPr lang="de-DE" dirty="0"/>
          </a:p>
        </p:txBody>
      </p:sp>
      <p:sp>
        <p:nvSpPr>
          <p:cNvPr id="4" name="Textplatzhalter 3"/>
          <p:cNvSpPr>
            <a:spLocks noGrp="1"/>
          </p:cNvSpPr>
          <p:nvPr>
            <p:ph type="body" sz="quarter" idx="11"/>
          </p:nvPr>
        </p:nvSpPr>
        <p:spPr>
          <a:xfrm>
            <a:off x="251856" y="2348880"/>
            <a:ext cx="8628678" cy="3929160"/>
          </a:xfrm>
        </p:spPr>
        <p:txBody>
          <a:bodyPr/>
          <a:lstStyle/>
          <a:p>
            <a:pPr lvl="1">
              <a:buFont typeface="Wingdings" pitchFamily="2" charset="2"/>
              <a:buChar char="§"/>
            </a:pPr>
            <a:r>
              <a:rPr lang="de-DE" b="1" dirty="0" smtClean="0"/>
              <a:t>Schutzmaßnahmen </a:t>
            </a:r>
            <a:r>
              <a:rPr lang="de-DE" dirty="0" smtClean="0"/>
              <a:t>z.B. Inobhutnahme-  sind bei Minderjährigen jedoch </a:t>
            </a:r>
            <a:r>
              <a:rPr lang="de-DE" b="1" dirty="0" smtClean="0"/>
              <a:t>unabhängig vom ausländerrechtlichen Status </a:t>
            </a:r>
            <a:r>
              <a:rPr lang="de-DE" dirty="0" smtClean="0"/>
              <a:t>durch die Jugendhilfe zu gewähren.</a:t>
            </a:r>
          </a:p>
          <a:p>
            <a:pPr lvl="1">
              <a:buFont typeface="Wingdings" pitchFamily="2" charset="2"/>
              <a:buChar char="§"/>
            </a:pPr>
            <a:r>
              <a:rPr lang="de-DE" b="1" dirty="0" smtClean="0"/>
              <a:t>Unbegleitete minderjährige ausländische Kinder /Jugendliche  </a:t>
            </a:r>
            <a:r>
              <a:rPr lang="de-DE" dirty="0" smtClean="0"/>
              <a:t>haben ferner aufgrund </a:t>
            </a:r>
            <a:r>
              <a:rPr lang="de-DE" b="1" dirty="0" smtClean="0"/>
              <a:t>internationaler Vereinbarungen</a:t>
            </a:r>
            <a:r>
              <a:rPr lang="de-DE" dirty="0" smtClean="0"/>
              <a:t> zudem ein Anspruch auf besonderen Schutz und Leistungen nach § 6 Abs.4 SGB VIII</a:t>
            </a:r>
          </a:p>
          <a:p>
            <a:pPr lvl="1">
              <a:buFont typeface="Wingdings" pitchFamily="2" charset="2"/>
              <a:buChar char="§"/>
            </a:pPr>
            <a:r>
              <a:rPr lang="de-DE" b="1" dirty="0" smtClean="0"/>
              <a:t>Begleitete ausländische Kinder/Jugendliche</a:t>
            </a:r>
            <a:r>
              <a:rPr lang="de-DE" dirty="0" smtClean="0"/>
              <a:t> haben über ihre Eltern/Personensorgeberechtigen Ansprüche auf J</a:t>
            </a:r>
            <a:r>
              <a:rPr lang="de-DE" b="1" dirty="0" smtClean="0"/>
              <a:t>ugendhilfeleistungen</a:t>
            </a:r>
            <a:r>
              <a:rPr lang="de-DE" dirty="0" smtClean="0"/>
              <a:t>, sofern diese wenigstens eine Duldung haben. Auch sie können ggf. </a:t>
            </a:r>
            <a:r>
              <a:rPr lang="de-DE" dirty="0" err="1" smtClean="0"/>
              <a:t>Inobhut</a:t>
            </a:r>
            <a:r>
              <a:rPr lang="de-DE" dirty="0" smtClean="0"/>
              <a:t> genommen werden.</a:t>
            </a:r>
          </a:p>
          <a:p>
            <a:pPr lvl="1">
              <a:buFont typeface="Wingdings" pitchFamily="2" charset="2"/>
              <a:buChar char="§"/>
            </a:pPr>
            <a:r>
              <a:rPr lang="de-DE" b="1" dirty="0" smtClean="0"/>
              <a:t>Junge Volljährige</a:t>
            </a:r>
            <a:r>
              <a:rPr lang="de-DE" dirty="0" smtClean="0"/>
              <a:t>: Eine Duldung genügt für Leistungen, auch wenn vom Grundsatz her  Ausreisepflicht besteht. Faktisch werden Duldungen oft über Jahre ausgesprochen. </a:t>
            </a:r>
            <a:endParaRPr lang="de-DE" dirty="0"/>
          </a:p>
        </p:txBody>
      </p:sp>
      <p:sp>
        <p:nvSpPr>
          <p:cNvPr id="6" name="Fußzeilenplatzhalter 5"/>
          <p:cNvSpPr>
            <a:spLocks noGrp="1"/>
          </p:cNvSpPr>
          <p:nvPr>
            <p:ph type="ftr" sz="quarter" idx="13"/>
          </p:nvPr>
        </p:nvSpPr>
        <p:spPr/>
        <p:txBody>
          <a:bodyPr/>
          <a:lstStyle/>
          <a:p>
            <a:pPr>
              <a:defRPr/>
            </a:pPr>
            <a:r>
              <a:rPr lang="de-DE" smtClean="0"/>
              <a:t>LWL-Landesjugendamt Westfalen</a:t>
            </a:r>
            <a:endParaRPr lang="de-DE" dirty="0"/>
          </a:p>
        </p:txBody>
      </p:sp>
      <p:sp>
        <p:nvSpPr>
          <p:cNvPr id="7" name="Foliennummernplatzhalter 6"/>
          <p:cNvSpPr>
            <a:spLocks noGrp="1"/>
          </p:cNvSpPr>
          <p:nvPr>
            <p:ph type="sldNum" sz="quarter" idx="14"/>
          </p:nvPr>
        </p:nvSpPr>
        <p:spPr/>
        <p:txBody>
          <a:bodyPr/>
          <a:lstStyle/>
          <a:p>
            <a:pPr>
              <a:defRPr/>
            </a:pPr>
            <a:fld id="{1702AF7B-73AD-47B7-A027-A245E88A6710}" type="slidenum">
              <a:rPr lang="de-DE" smtClean="0"/>
              <a:pPr>
                <a:defRPr/>
              </a:pPr>
              <a:t>4</a:t>
            </a:fld>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feld 5"/>
          <p:cNvSpPr txBox="1">
            <a:spLocks noChangeArrowheads="1"/>
          </p:cNvSpPr>
          <p:nvPr/>
        </p:nvSpPr>
        <p:spPr bwMode="auto">
          <a:xfrm>
            <a:off x="251520" y="6068325"/>
            <a:ext cx="8629014" cy="276999"/>
          </a:xfrm>
          <a:prstGeom prst="rect">
            <a:avLst/>
          </a:prstGeom>
          <a:noFill/>
          <a:ln w="9525">
            <a:noFill/>
            <a:miter lim="800000"/>
            <a:headEnd/>
            <a:tailEnd/>
          </a:ln>
        </p:spPr>
        <p:txBody>
          <a:bodyPr wrap="square">
            <a:spAutoFit/>
          </a:bodyPr>
          <a:lstStyle/>
          <a:p>
            <a:r>
              <a:rPr lang="de-DE" sz="1200" dirty="0">
                <a:latin typeface="Segoe UI" pitchFamily="34" charset="0"/>
              </a:rPr>
              <a:t>Quelle: Statistisches </a:t>
            </a:r>
            <a:r>
              <a:rPr lang="de-DE" sz="1200" dirty="0" smtClean="0">
                <a:latin typeface="Segoe UI" pitchFamily="34" charset="0"/>
              </a:rPr>
              <a:t>Bundesamt (1995-2014); eigene Berechnung (2015 – gerundeter Fallbestand am 06.01.2016)</a:t>
            </a:r>
            <a:endParaRPr lang="de-DE" sz="1200" dirty="0">
              <a:latin typeface="Segoe UI" pitchFamily="34" charset="0"/>
            </a:endParaRPr>
          </a:p>
        </p:txBody>
      </p:sp>
      <p:sp>
        <p:nvSpPr>
          <p:cNvPr id="1031" name="Fußzeilenplatzhalter 4"/>
          <p:cNvSpPr>
            <a:spLocks noGrp="1"/>
          </p:cNvSpPr>
          <p:nvPr>
            <p:ph type="ftr" sz="quarter" idx="11"/>
          </p:nvPr>
        </p:nvSpPr>
        <p:spPr bwMode="auto">
          <a:xfrm>
            <a:off x="1198563" y="6408738"/>
            <a:ext cx="6629400" cy="14446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800" smtClean="0"/>
              <a:t>LWL-Landesjugendamt Westfalen</a:t>
            </a:r>
          </a:p>
        </p:txBody>
      </p:sp>
      <p:graphicFrame>
        <p:nvGraphicFramePr>
          <p:cNvPr id="7" name="Diagramm 6"/>
          <p:cNvGraphicFramePr/>
          <p:nvPr/>
        </p:nvGraphicFramePr>
        <p:xfrm>
          <a:off x="485775" y="1396999"/>
          <a:ext cx="8334697" cy="467132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10"/>
          <p:cNvSpPr txBox="1">
            <a:spLocks/>
          </p:cNvSpPr>
          <p:nvPr/>
        </p:nvSpPr>
        <p:spPr>
          <a:xfrm>
            <a:off x="251856" y="434934"/>
            <a:ext cx="8628678" cy="928694"/>
          </a:xfrm>
          <a:prstGeom prst="rect">
            <a:avLst/>
          </a:prstGeom>
        </p:spPr>
        <p:txBody>
          <a:bodyPr/>
          <a:lstStyle/>
          <a:p>
            <a:pPr marL="0" marR="0" lvl="0" indent="0" defTabSz="457200" rtl="0" eaLnBrk="0" fontAlgn="base" latinLnBrk="0" hangingPunct="0">
              <a:lnSpc>
                <a:spcPct val="100000"/>
              </a:lnSpc>
              <a:spcBef>
                <a:spcPct val="0"/>
              </a:spcBef>
              <a:spcAft>
                <a:spcPct val="0"/>
              </a:spcAft>
              <a:buClrTx/>
              <a:buSzTx/>
              <a:buFontTx/>
              <a:buNone/>
              <a:tabLst/>
              <a:defRPr/>
            </a:pPr>
            <a:r>
              <a:rPr lang="de-DE" sz="2800" b="1" dirty="0" smtClean="0">
                <a:solidFill>
                  <a:srgbClr val="005493"/>
                </a:solidFill>
                <a:latin typeface="+mj-lt"/>
                <a:ea typeface="+mj-ea"/>
                <a:cs typeface="Arial"/>
              </a:rPr>
              <a:t>Inobhutnahmen in Deutschland (1995-2015) = </a:t>
            </a:r>
            <a:r>
              <a:rPr lang="de-DE" sz="2800" b="1" dirty="0" err="1" smtClean="0">
                <a:solidFill>
                  <a:srgbClr val="005493"/>
                </a:solidFill>
                <a:latin typeface="+mj-lt"/>
                <a:ea typeface="+mj-ea"/>
                <a:cs typeface="Arial"/>
              </a:rPr>
              <a:t>umF</a:t>
            </a:r>
            <a:endParaRPr lang="de-DE" sz="2800" b="1" dirty="0">
              <a:solidFill>
                <a:srgbClr val="005493"/>
              </a:solidFill>
              <a:latin typeface="+mj-lt"/>
              <a:ea typeface="+mj-ea"/>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feld 5"/>
          <p:cNvSpPr txBox="1">
            <a:spLocks noChangeArrowheads="1"/>
          </p:cNvSpPr>
          <p:nvPr/>
        </p:nvSpPr>
        <p:spPr bwMode="auto">
          <a:xfrm>
            <a:off x="251520" y="6068325"/>
            <a:ext cx="8629014" cy="276999"/>
          </a:xfrm>
          <a:prstGeom prst="rect">
            <a:avLst/>
          </a:prstGeom>
          <a:noFill/>
          <a:ln w="9525">
            <a:noFill/>
            <a:miter lim="800000"/>
            <a:headEnd/>
            <a:tailEnd/>
          </a:ln>
        </p:spPr>
        <p:txBody>
          <a:bodyPr wrap="square">
            <a:spAutoFit/>
          </a:bodyPr>
          <a:lstStyle/>
          <a:p>
            <a:r>
              <a:rPr lang="de-DE" sz="1200" dirty="0">
                <a:latin typeface="Segoe UI" pitchFamily="34" charset="0"/>
              </a:rPr>
              <a:t>Quelle: </a:t>
            </a:r>
            <a:r>
              <a:rPr lang="de-DE" sz="1200" dirty="0" smtClean="0">
                <a:latin typeface="Segoe UI" pitchFamily="34" charset="0"/>
              </a:rPr>
              <a:t>IT.NRW (2010-2014); eigene Berechnung (2015 – gerundeter Fallbestand am 06.01.2016)</a:t>
            </a:r>
            <a:endParaRPr lang="de-DE" sz="1200" dirty="0">
              <a:latin typeface="Segoe UI" pitchFamily="34" charset="0"/>
            </a:endParaRPr>
          </a:p>
        </p:txBody>
      </p:sp>
      <p:sp>
        <p:nvSpPr>
          <p:cNvPr id="1031" name="Fußzeilenplatzhalter 4"/>
          <p:cNvSpPr>
            <a:spLocks noGrp="1"/>
          </p:cNvSpPr>
          <p:nvPr>
            <p:ph type="ftr" sz="quarter" idx="11"/>
          </p:nvPr>
        </p:nvSpPr>
        <p:spPr bwMode="auto">
          <a:xfrm>
            <a:off x="1198563" y="6408738"/>
            <a:ext cx="6629400" cy="144462"/>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800" smtClean="0"/>
              <a:t>LWL-Landesjugendamt Westfalen</a:t>
            </a:r>
          </a:p>
        </p:txBody>
      </p:sp>
      <p:graphicFrame>
        <p:nvGraphicFramePr>
          <p:cNvPr id="7" name="Diagramm 6"/>
          <p:cNvGraphicFramePr/>
          <p:nvPr/>
        </p:nvGraphicFramePr>
        <p:xfrm>
          <a:off x="485775" y="1396999"/>
          <a:ext cx="8334697" cy="4671325"/>
        </p:xfrm>
        <a:graphic>
          <a:graphicData uri="http://schemas.openxmlformats.org/drawingml/2006/chart">
            <c:chart xmlns:c="http://schemas.openxmlformats.org/drawingml/2006/chart" xmlns:r="http://schemas.openxmlformats.org/officeDocument/2006/relationships" r:id="rId2"/>
          </a:graphicData>
        </a:graphic>
      </p:graphicFrame>
      <p:sp>
        <p:nvSpPr>
          <p:cNvPr id="8" name="Titel 10"/>
          <p:cNvSpPr txBox="1">
            <a:spLocks/>
          </p:cNvSpPr>
          <p:nvPr/>
        </p:nvSpPr>
        <p:spPr>
          <a:xfrm>
            <a:off x="251856" y="434934"/>
            <a:ext cx="8628678" cy="928694"/>
          </a:xfrm>
          <a:prstGeom prst="rect">
            <a:avLst/>
          </a:prstGeom>
        </p:spPr>
        <p:txBody>
          <a:bodyPr/>
          <a:lstStyle/>
          <a:p>
            <a:pPr marL="0" marR="0" lvl="0" indent="0" defTabSz="457200" rtl="0" eaLnBrk="0" fontAlgn="base" latinLnBrk="0" hangingPunct="0">
              <a:lnSpc>
                <a:spcPct val="100000"/>
              </a:lnSpc>
              <a:spcBef>
                <a:spcPct val="0"/>
              </a:spcBef>
              <a:spcAft>
                <a:spcPct val="0"/>
              </a:spcAft>
              <a:buClrTx/>
              <a:buSzTx/>
              <a:buFontTx/>
              <a:buNone/>
              <a:tabLst/>
              <a:defRPr/>
            </a:pPr>
            <a:r>
              <a:rPr lang="de-DE" sz="2800" b="1" dirty="0" smtClean="0">
                <a:solidFill>
                  <a:srgbClr val="005493"/>
                </a:solidFill>
                <a:latin typeface="+mj-lt"/>
                <a:ea typeface="+mj-ea"/>
                <a:cs typeface="Arial"/>
              </a:rPr>
              <a:t>Inobhutnahmen in NRW (2010-2015, </a:t>
            </a:r>
            <a:r>
              <a:rPr lang="de-DE" sz="2800" b="1" dirty="0" err="1" smtClean="0">
                <a:solidFill>
                  <a:srgbClr val="005493"/>
                </a:solidFill>
                <a:latin typeface="+mj-lt"/>
                <a:ea typeface="+mj-ea"/>
                <a:cs typeface="Arial"/>
              </a:rPr>
              <a:t>umF</a:t>
            </a:r>
            <a:r>
              <a:rPr lang="de-DE" sz="2800" b="1" dirty="0" smtClean="0">
                <a:solidFill>
                  <a:srgbClr val="005493"/>
                </a:solidFill>
                <a:latin typeface="+mj-lt"/>
                <a:ea typeface="+mj-ea"/>
                <a:cs typeface="Arial"/>
              </a:rPr>
              <a:t>)</a:t>
            </a:r>
            <a:endParaRPr lang="de-DE" sz="2800" b="1" dirty="0">
              <a:solidFill>
                <a:srgbClr val="005493"/>
              </a:solidFill>
              <a:latin typeface="+mj-lt"/>
              <a:ea typeface="+mj-ea"/>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el 1"/>
          <p:cNvSpPr>
            <a:spLocks noGrp="1" noChangeArrowheads="1"/>
          </p:cNvSpPr>
          <p:nvPr>
            <p:ph type="title" idx="4294967295"/>
          </p:nvPr>
        </p:nvSpPr>
        <p:spPr bwMode="auto">
          <a:xfrm>
            <a:off x="611188" y="476250"/>
            <a:ext cx="8101011" cy="576263"/>
          </a:xfrm>
          <a:prstGeom prst="rect">
            <a:avLst/>
          </a:prstGeom>
          <a:noFill/>
          <a:ln>
            <a:miter lim="800000"/>
            <a:headEnd/>
            <a:tailEnd/>
          </a:ln>
        </p:spPr>
        <p:txBody>
          <a:bodyPr/>
          <a:lstStyle/>
          <a:p>
            <a:pPr eaLnBrk="1" hangingPunct="1"/>
            <a:r>
              <a:rPr lang="de-DE" sz="2800" b="1" dirty="0" smtClean="0">
                <a:solidFill>
                  <a:srgbClr val="005493"/>
                </a:solidFill>
                <a:cs typeface="Arial"/>
              </a:rPr>
              <a:t>Inobhutnahmen von </a:t>
            </a:r>
            <a:r>
              <a:rPr lang="de-DE" sz="2800" b="1" dirty="0" err="1" smtClean="0">
                <a:solidFill>
                  <a:srgbClr val="005493"/>
                </a:solidFill>
                <a:cs typeface="Arial"/>
              </a:rPr>
              <a:t>umF</a:t>
            </a:r>
            <a:r>
              <a:rPr lang="de-DE" sz="2800" b="1" dirty="0" smtClean="0">
                <a:solidFill>
                  <a:srgbClr val="005493"/>
                </a:solidFill>
                <a:cs typeface="Arial"/>
              </a:rPr>
              <a:t> nach Bundesländern</a:t>
            </a:r>
          </a:p>
        </p:txBody>
      </p:sp>
      <p:graphicFrame>
        <p:nvGraphicFramePr>
          <p:cNvPr id="2050" name="Object 2"/>
          <p:cNvGraphicFramePr>
            <a:graphicFrameLocks/>
          </p:cNvGraphicFramePr>
          <p:nvPr/>
        </p:nvGraphicFramePr>
        <p:xfrm>
          <a:off x="827088" y="1341438"/>
          <a:ext cx="7489825" cy="4535487"/>
        </p:xfrm>
        <a:graphic>
          <a:graphicData uri="http://schemas.openxmlformats.org/presentationml/2006/ole">
            <p:oleObj spid="_x0000_s2050" r:id="rId3" imgW="5648325" imgH="4048125" progId="MSGraph.Chart.8">
              <p:embed/>
            </p:oleObj>
          </a:graphicData>
        </a:graphic>
      </p:graphicFrame>
      <p:sp>
        <p:nvSpPr>
          <p:cNvPr id="2052" name="Textfeld 6"/>
          <p:cNvSpPr txBox="1">
            <a:spLocks noChangeArrowheads="1"/>
          </p:cNvSpPr>
          <p:nvPr/>
        </p:nvSpPr>
        <p:spPr bwMode="auto">
          <a:xfrm>
            <a:off x="7416800" y="2024063"/>
            <a:ext cx="1295400" cy="461962"/>
          </a:xfrm>
          <a:prstGeom prst="rect">
            <a:avLst/>
          </a:prstGeom>
          <a:noFill/>
          <a:ln w="9525">
            <a:noFill/>
            <a:miter lim="800000"/>
            <a:headEnd/>
            <a:tailEnd/>
          </a:ln>
        </p:spPr>
        <p:txBody>
          <a:bodyPr>
            <a:spAutoFit/>
          </a:bodyPr>
          <a:lstStyle/>
          <a:p>
            <a:pPr algn="r"/>
            <a:r>
              <a:rPr lang="de-DE">
                <a:solidFill>
                  <a:srgbClr val="FF0000"/>
                </a:solidFill>
                <a:latin typeface="Segoe UI" pitchFamily="34" charset="0"/>
              </a:rPr>
              <a:t>60 %</a:t>
            </a:r>
          </a:p>
        </p:txBody>
      </p:sp>
      <p:sp>
        <p:nvSpPr>
          <p:cNvPr id="2053" name="Gerade Verbindung 8"/>
          <p:cNvSpPr>
            <a:spLocks noChangeShapeType="1"/>
          </p:cNvSpPr>
          <p:nvPr/>
        </p:nvSpPr>
        <p:spPr bwMode="auto">
          <a:xfrm>
            <a:off x="611188" y="2420938"/>
            <a:ext cx="8064500" cy="0"/>
          </a:xfrm>
          <a:prstGeom prst="line">
            <a:avLst/>
          </a:prstGeom>
          <a:noFill/>
          <a:ln w="31750">
            <a:solidFill>
              <a:srgbClr val="FF0000"/>
            </a:solidFill>
            <a:round/>
            <a:headEnd/>
            <a:tailEnd/>
          </a:ln>
        </p:spPr>
        <p:txBody>
          <a:bodyPr/>
          <a:lstStyle/>
          <a:p>
            <a:endParaRPr lang="de-DE"/>
          </a:p>
        </p:txBody>
      </p:sp>
      <p:sp>
        <p:nvSpPr>
          <p:cNvPr id="2054" name="Gerade Verbindung 7"/>
          <p:cNvSpPr>
            <a:spLocks noChangeShapeType="1"/>
          </p:cNvSpPr>
          <p:nvPr/>
        </p:nvSpPr>
        <p:spPr bwMode="auto">
          <a:xfrm>
            <a:off x="611188" y="2852738"/>
            <a:ext cx="8064500" cy="0"/>
          </a:xfrm>
          <a:prstGeom prst="line">
            <a:avLst/>
          </a:prstGeom>
          <a:noFill/>
          <a:ln w="31750">
            <a:solidFill>
              <a:srgbClr val="FF0000"/>
            </a:solidFill>
            <a:round/>
            <a:headEnd/>
            <a:tailEnd/>
          </a:ln>
        </p:spPr>
        <p:txBody>
          <a:bodyPr/>
          <a:lstStyle/>
          <a:p>
            <a:endParaRPr lang="de-DE"/>
          </a:p>
        </p:txBody>
      </p:sp>
      <p:sp>
        <p:nvSpPr>
          <p:cNvPr id="2055" name="Textfeld 10"/>
          <p:cNvSpPr txBox="1">
            <a:spLocks noChangeArrowheads="1"/>
          </p:cNvSpPr>
          <p:nvPr/>
        </p:nvSpPr>
        <p:spPr bwMode="auto">
          <a:xfrm>
            <a:off x="7993063" y="2528888"/>
            <a:ext cx="1150937" cy="461962"/>
          </a:xfrm>
          <a:prstGeom prst="rect">
            <a:avLst/>
          </a:prstGeom>
          <a:noFill/>
          <a:ln w="9525">
            <a:noFill/>
            <a:miter lim="800000"/>
            <a:headEnd/>
            <a:tailEnd/>
          </a:ln>
        </p:spPr>
        <p:txBody>
          <a:bodyPr>
            <a:spAutoFit/>
          </a:bodyPr>
          <a:lstStyle/>
          <a:p>
            <a:r>
              <a:rPr lang="de-DE">
                <a:solidFill>
                  <a:srgbClr val="FF0000"/>
                </a:solidFill>
                <a:latin typeface="Segoe UI" pitchFamily="34" charset="0"/>
              </a:rPr>
              <a:t>82,5 %</a:t>
            </a:r>
          </a:p>
        </p:txBody>
      </p:sp>
      <p:sp>
        <p:nvSpPr>
          <p:cNvPr id="2057" name="Fußzeilenplatzhalter 4"/>
          <p:cNvSpPr>
            <a:spLocks noGrp="1"/>
          </p:cNvSpPr>
          <p:nvPr>
            <p:ph type="ftr" sz="quarter" idx="11"/>
          </p:nvPr>
        </p:nvSpPr>
        <p:spPr bwMode="auto">
          <a:xfrm>
            <a:off x="1198563" y="6416675"/>
            <a:ext cx="6629400" cy="14446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de-DE" sz="800" smtClean="0"/>
              <a:t>LWL-Landesjugendamt Westfalen</a:t>
            </a:r>
          </a:p>
        </p:txBody>
      </p:sp>
      <p:sp>
        <p:nvSpPr>
          <p:cNvPr id="10" name="Textplatzhalter 6"/>
          <p:cNvSpPr txBox="1">
            <a:spLocks/>
          </p:cNvSpPr>
          <p:nvPr/>
        </p:nvSpPr>
        <p:spPr>
          <a:xfrm>
            <a:off x="252413" y="5802313"/>
            <a:ext cx="8628062" cy="492125"/>
          </a:xfrm>
          <a:prstGeom prst="rect">
            <a:avLst/>
          </a:prstGeom>
        </p:spPr>
        <p:txBody>
          <a:bodyPr/>
          <a:lstStyle/>
          <a:p>
            <a:pPr algn="r" fontAlgn="auto">
              <a:spcBef>
                <a:spcPts val="0"/>
              </a:spcBef>
              <a:spcAft>
                <a:spcPts val="0"/>
              </a:spcAft>
              <a:defRPr/>
            </a:pPr>
            <a:endParaRPr lang="de-DE" sz="900" dirty="0">
              <a:latin typeface="+mn-lt"/>
              <a:cs typeface="+mn-cs"/>
            </a:endParaRPr>
          </a:p>
          <a:p>
            <a:pPr algn="r" fontAlgn="auto">
              <a:spcBef>
                <a:spcPts val="0"/>
              </a:spcBef>
              <a:spcAft>
                <a:spcPts val="0"/>
              </a:spcAft>
              <a:defRPr/>
            </a:pPr>
            <a:r>
              <a:rPr lang="de-DE" sz="900" dirty="0">
                <a:latin typeface="+mn-lt"/>
                <a:cs typeface="+mn-cs"/>
              </a:rPr>
              <a:t>Aus: LVR-Landesjugendamt, Präsentation Antje Steinbüchel, 19.10.2015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Paragraph-Zeichen"/>
          <p:cNvPicPr>
            <a:picLocks noChangeAspect="1" noChangeArrowheads="1"/>
          </p:cNvPicPr>
          <p:nvPr/>
        </p:nvPicPr>
        <p:blipFill>
          <a:blip r:embed="rId3"/>
          <a:srcRect/>
          <a:stretch>
            <a:fillRect/>
          </a:stretch>
        </p:blipFill>
        <p:spPr bwMode="auto">
          <a:xfrm>
            <a:off x="5772150" y="447675"/>
            <a:ext cx="2940050" cy="5681663"/>
          </a:xfrm>
          <a:prstGeom prst="rect">
            <a:avLst/>
          </a:prstGeom>
          <a:noFill/>
          <a:ln w="9525">
            <a:noFill/>
            <a:miter lim="800000"/>
            <a:headEnd/>
            <a:tailEnd/>
          </a:ln>
        </p:spPr>
      </p:pic>
      <p:sp>
        <p:nvSpPr>
          <p:cNvPr id="16387" name="Titel 1"/>
          <p:cNvSpPr>
            <a:spLocks noGrp="1"/>
          </p:cNvSpPr>
          <p:nvPr>
            <p:ph type="title"/>
          </p:nvPr>
        </p:nvSpPr>
        <p:spPr bwMode="auto">
          <a:xfrm>
            <a:off x="252413" y="1952624"/>
            <a:ext cx="5519737" cy="3060551"/>
          </a:xfrm>
          <a:noFill/>
          <a:ln>
            <a:miter lim="800000"/>
            <a:headEnd/>
            <a:tailEnd/>
          </a:ln>
        </p:spPr>
        <p:txBody>
          <a:bodyPr wrap="square" numCol="1" anchor="t" anchorCtr="0" compatLnSpc="1">
            <a:prstTxWarp prst="textNoShape">
              <a:avLst/>
            </a:prstTxWarp>
          </a:bodyPr>
          <a:lstStyle/>
          <a:p>
            <a:pPr eaLnBrk="1" hangingPunct="1"/>
            <a:r>
              <a:rPr lang="de-DE" b="1" dirty="0" smtClean="0"/>
              <a:t>Zum 01.11.2015 – </a:t>
            </a:r>
            <a:br>
              <a:rPr lang="de-DE" b="1" dirty="0" smtClean="0"/>
            </a:br>
            <a:r>
              <a:rPr lang="de-DE" b="1" dirty="0" smtClean="0"/>
              <a:t/>
            </a:r>
            <a:br>
              <a:rPr lang="de-DE" b="1" dirty="0" smtClean="0"/>
            </a:br>
            <a:r>
              <a:rPr lang="de-DE" b="1" dirty="0" smtClean="0"/>
              <a:t>Gesetz zur Verbesserung der Unterbringung, Versorgung und Betreuung (unbegleitet eingereister) ausländischer Kinder und Jugendlicher</a:t>
            </a:r>
            <a:r>
              <a:rPr lang="de-DE" b="1" dirty="0" smtClean="0">
                <a:solidFill>
                  <a:schemeClr val="tx1"/>
                </a:solidFill>
                <a:cs typeface="Arial" charset="0"/>
              </a:rPr>
              <a:t/>
            </a:r>
            <a:br>
              <a:rPr lang="de-DE" b="1" dirty="0" smtClean="0">
                <a:solidFill>
                  <a:schemeClr val="tx1"/>
                </a:solidFill>
                <a:cs typeface="Arial" charset="0"/>
              </a:rPr>
            </a:br>
            <a:endParaRPr lang="de-DE" b="1" dirty="0" smtClean="0">
              <a:solidFill>
                <a:schemeClr val="tx1"/>
              </a:solidFill>
              <a:cs typeface="Arial" charset="0"/>
            </a:endParaRPr>
          </a:p>
        </p:txBody>
      </p:sp>
      <p:sp>
        <p:nvSpPr>
          <p:cNvPr id="18437" name="Fußzeilenplatzhalter 4"/>
          <p:cNvSpPr>
            <a:spLocks noGrp="1"/>
          </p:cNvSpPr>
          <p:nvPr>
            <p:ph type="ftr" sz="quarter" idx="17"/>
          </p:nvPr>
        </p:nvSpPr>
        <p:spPr bwMode="auto">
          <a:ln>
            <a:miter lim="800000"/>
            <a:headEnd/>
            <a:tailEnd/>
          </a:ln>
        </p:spPr>
        <p:txBody>
          <a:bodyPr vert="horz" wrap="square" numCol="1" anchor="t" anchorCtr="0" compatLnSpc="1">
            <a:prstTxWarp prst="textNoShape">
              <a:avLst/>
            </a:prstTxWarp>
          </a:bodyPr>
          <a:lstStyle/>
          <a:p>
            <a:pPr fontAlgn="base">
              <a:spcBef>
                <a:spcPct val="0"/>
              </a:spcBef>
              <a:spcAft>
                <a:spcPct val="0"/>
              </a:spcAft>
              <a:defRPr/>
            </a:pPr>
            <a:r>
              <a:rPr lang="de-DE" smtClean="0">
                <a:cs typeface="Arial" charset="0"/>
              </a:rPr>
              <a:t>LWL-Landesjugendamt Westfalen</a:t>
            </a:r>
          </a:p>
        </p:txBody>
      </p:sp>
      <p:sp>
        <p:nvSpPr>
          <p:cNvPr id="16390" name="AutoShape 2" descr="Bildergebnis für Paragraph zeichen"/>
          <p:cNvSpPr>
            <a:spLocks noChangeAspect="1" noChangeArrowheads="1"/>
          </p:cNvSpPr>
          <p:nvPr/>
        </p:nvSpPr>
        <p:spPr bwMode="auto">
          <a:xfrm>
            <a:off x="155575" y="-419100"/>
            <a:ext cx="457200" cy="885825"/>
          </a:xfrm>
          <a:prstGeom prst="rect">
            <a:avLst/>
          </a:prstGeom>
          <a:noFill/>
          <a:ln w="9525">
            <a:noFill/>
            <a:miter lim="800000"/>
            <a:headEnd/>
            <a:tailEnd/>
          </a:ln>
        </p:spPr>
        <p:txBody>
          <a:bodyPr/>
          <a:lstStyle/>
          <a:p>
            <a:endParaRPr lang="de-DE">
              <a:latin typeface="Segoe U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Zielsetzungen des neuen Gesetzes</a:t>
            </a:r>
            <a:endParaRPr lang="de-DE" dirty="0"/>
          </a:p>
        </p:txBody>
      </p:sp>
      <p:sp>
        <p:nvSpPr>
          <p:cNvPr id="5" name="Textplatzhalter 4"/>
          <p:cNvSpPr>
            <a:spLocks noGrp="1"/>
          </p:cNvSpPr>
          <p:nvPr>
            <p:ph type="body" sz="quarter" idx="11"/>
          </p:nvPr>
        </p:nvSpPr>
        <p:spPr>
          <a:xfrm>
            <a:off x="251856" y="4268799"/>
            <a:ext cx="8641315" cy="2008216"/>
          </a:xfrm>
        </p:spPr>
        <p:txBody>
          <a:bodyPr/>
          <a:lstStyle/>
          <a:p>
            <a:pPr lvl="1">
              <a:buFont typeface="Arial" pitchFamily="34" charset="0"/>
              <a:buChar char="•"/>
            </a:pPr>
            <a:r>
              <a:rPr lang="de-DE" b="1" dirty="0" smtClean="0"/>
              <a:t>Änderung der Zuständigkeit für die unbegleiteten minderjährigen Flüchtlinge in Deutschland erreichen</a:t>
            </a:r>
          </a:p>
          <a:p>
            <a:pPr lvl="1">
              <a:buFont typeface="Arial" pitchFamily="34" charset="0"/>
              <a:buChar char="•"/>
            </a:pPr>
            <a:r>
              <a:rPr lang="de-DE" b="1" dirty="0" smtClean="0"/>
              <a:t>Entlastung der Ballungsräume mit dem Ziel der besseren Versorgung dieser Gruppe</a:t>
            </a:r>
          </a:p>
          <a:p>
            <a:pPr lvl="1">
              <a:buFont typeface="Arial" pitchFamily="34" charset="0"/>
              <a:buChar char="•"/>
            </a:pPr>
            <a:r>
              <a:rPr lang="de-DE" b="1" dirty="0" smtClean="0"/>
              <a:t>Beachtung des Kindeswohls bei der grundsätzlichen Intention einer „Verteilung“</a:t>
            </a:r>
            <a:endParaRPr lang="de-DE" b="1" dirty="0"/>
          </a:p>
        </p:txBody>
      </p:sp>
      <p:sp>
        <p:nvSpPr>
          <p:cNvPr id="6" name="Datumsplatzhalter 5"/>
          <p:cNvSpPr>
            <a:spLocks noGrp="1"/>
          </p:cNvSpPr>
          <p:nvPr>
            <p:ph type="dt" sz="half" idx="16"/>
          </p:nvPr>
        </p:nvSpPr>
        <p:spPr>
          <a:xfrm>
            <a:off x="485775" y="6408738"/>
            <a:ext cx="1529941" cy="144462"/>
          </a:xfrm>
        </p:spPr>
        <p:txBody>
          <a:bodyPr/>
          <a:lstStyle/>
          <a:p>
            <a:pPr algn="l">
              <a:defRPr/>
            </a:pPr>
            <a:r>
              <a:rPr lang="de-DE" dirty="0" smtClean="0"/>
              <a:t>Foto: </a:t>
            </a:r>
            <a:r>
              <a:rPr lang="de-DE" dirty="0" err="1" smtClean="0"/>
              <a:t>images</a:t>
            </a:r>
            <a:r>
              <a:rPr lang="de-DE" dirty="0" smtClean="0"/>
              <a:t>. OUI69 ARW</a:t>
            </a:r>
            <a:endParaRPr lang="de-DE" dirty="0"/>
          </a:p>
        </p:txBody>
      </p:sp>
      <p:sp>
        <p:nvSpPr>
          <p:cNvPr id="7" name="Fußzeilenplatzhalter 6"/>
          <p:cNvSpPr>
            <a:spLocks noGrp="1"/>
          </p:cNvSpPr>
          <p:nvPr>
            <p:ph type="ftr" sz="quarter" idx="17"/>
          </p:nvPr>
        </p:nvSpPr>
        <p:spPr>
          <a:xfrm>
            <a:off x="2447763" y="6408738"/>
            <a:ext cx="5380199" cy="144462"/>
          </a:xfrm>
        </p:spPr>
        <p:txBody>
          <a:bodyPr/>
          <a:lstStyle/>
          <a:p>
            <a:pPr>
              <a:defRPr/>
            </a:pPr>
            <a:r>
              <a:rPr lang="de-DE" dirty="0" smtClean="0"/>
              <a:t>LWL-Landesjugendamt Westfalen</a:t>
            </a:r>
            <a:endParaRPr lang="de-DE" dirty="0"/>
          </a:p>
        </p:txBody>
      </p:sp>
      <p:sp>
        <p:nvSpPr>
          <p:cNvPr id="8" name="Foliennummernplatzhalter 7"/>
          <p:cNvSpPr>
            <a:spLocks noGrp="1"/>
          </p:cNvSpPr>
          <p:nvPr>
            <p:ph type="sldNum" sz="quarter" idx="18"/>
          </p:nvPr>
        </p:nvSpPr>
        <p:spPr/>
        <p:txBody>
          <a:bodyPr/>
          <a:lstStyle/>
          <a:p>
            <a:pPr>
              <a:defRPr/>
            </a:pPr>
            <a:fld id="{078A2BAB-980E-4203-84FA-9E63C5BDDC60}" type="slidenum">
              <a:rPr lang="de-DE" smtClean="0"/>
              <a:pPr>
                <a:defRPr/>
              </a:pPr>
              <a:t>9</a:t>
            </a:fld>
            <a:endParaRPr lang="de-DE" dirty="0"/>
          </a:p>
        </p:txBody>
      </p:sp>
      <p:pic>
        <p:nvPicPr>
          <p:cNvPr id="23554" name="Picture 2" descr="\\lwlitcl2user4.ads.lwl.org\homes$\P080R506\Eigene Dateien\My Pictures\imagesOUI69AWR.jpg"/>
          <p:cNvPicPr>
            <a:picLocks noGrp="1" noChangeAspect="1" noChangeArrowheads="1"/>
          </p:cNvPicPr>
          <p:nvPr>
            <p:ph type="pic" sz="quarter" idx="15"/>
          </p:nvPr>
        </p:nvPicPr>
        <p:blipFill>
          <a:blip r:embed="rId2"/>
          <a:srcRect t="23609" b="23609"/>
          <a:stretch>
            <a:fillRect/>
          </a:stretch>
        </p:blipFill>
        <p:spPr bwMode="auto">
          <a:xfrm>
            <a:off x="251856" y="434935"/>
            <a:ext cx="8628678" cy="303057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olie blanco">
  <a:themeElements>
    <a:clrScheme name="LWL 2015">
      <a:dk1>
        <a:sysClr val="windowText" lastClr="000000"/>
      </a:dk1>
      <a:lt1>
        <a:sysClr val="window" lastClr="FFFFFF"/>
      </a:lt1>
      <a:dk2>
        <a:srgbClr val="1F497D"/>
      </a:dk2>
      <a:lt2>
        <a:srgbClr val="EEECE1"/>
      </a:lt2>
      <a:accent1>
        <a:srgbClr val="17A3E4"/>
      </a:accent1>
      <a:accent2>
        <a:srgbClr val="005493"/>
      </a:accent2>
      <a:accent3>
        <a:srgbClr val="9B182A"/>
      </a:accent3>
      <a:accent4>
        <a:srgbClr val="EE7100"/>
      </a:accent4>
      <a:accent5>
        <a:srgbClr val="B4B2B2"/>
      </a:accent5>
      <a:accent6>
        <a:srgbClr val="00325F"/>
      </a:accent6>
      <a:hlink>
        <a:srgbClr val="E3000F"/>
      </a:hlink>
      <a:folHlink>
        <a:srgbClr val="878185"/>
      </a:folHlink>
    </a:clrScheme>
    <a:fontScheme name="LWL 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lwl master 07</Template>
  <TotalTime>0</TotalTime>
  <Words>1677</Words>
  <Application>Microsoft Office PowerPoint</Application>
  <PresentationFormat>Bildschirmpräsentation (4:3)</PresentationFormat>
  <Paragraphs>309</Paragraphs>
  <Slides>35</Slides>
  <Notes>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37" baseType="lpstr">
      <vt:lpstr>Folie blanco</vt:lpstr>
      <vt:lpstr>Microsoft Graph-Diagramm</vt:lpstr>
      <vt:lpstr>Situation un-begleiteter minderjähriger Flüchtlinge in NRW </vt:lpstr>
      <vt:lpstr>Was habe ich vor...</vt:lpstr>
      <vt:lpstr>Aufgaben / Auftrag der Jugendhilfe für ausländische Kinder und Jugendliche </vt:lpstr>
      <vt:lpstr>Jugendhilfeleistungen und ausländerrechtlicher Status</vt:lpstr>
      <vt:lpstr>Folie 5</vt:lpstr>
      <vt:lpstr>Folie 6</vt:lpstr>
      <vt:lpstr>Inobhutnahmen von umF nach Bundesländern</vt:lpstr>
      <vt:lpstr>Zum 01.11.2015 –   Gesetz zur Verbesserung der Unterbringung, Versorgung und Betreuung (unbegleitet eingereister) ausländischer Kinder und Jugendlicher </vt:lpstr>
      <vt:lpstr>Zielsetzungen des neuen Gesetzes</vt:lpstr>
      <vt:lpstr>Verteilung von minderjährigen unbegleiteten Flüchtlingen auf Grundlage der seit dem 01.11.2015 geltenden Bestimmungen – auf alle Jugendämter in Deutschland  - Schätzungen 10/2015 </vt:lpstr>
      <vt:lpstr>Aufgaben des erstaufnehmenden Jugendamtes (Jugendamt am Ort der Einreise)</vt:lpstr>
      <vt:lpstr>Ablauf der Verteilung nach den Neuregelungen im SGB VIII</vt:lpstr>
      <vt:lpstr>Folie 13</vt:lpstr>
      <vt:lpstr>Folie 14</vt:lpstr>
      <vt:lpstr>Folie 15</vt:lpstr>
      <vt:lpstr>Folie 16</vt:lpstr>
      <vt:lpstr>Folie 17</vt:lpstr>
      <vt:lpstr>Altersgruppen u. Zahlen- begleitete minderjährige u. junge volljährige Flüchtlinge NRW (aus: Antwort der Bundesregierung auf Anfrage zur Situation von begleiteten Kindern und Jugendlichen in Deutschland)  </vt:lpstr>
      <vt:lpstr>Was erforderlich ist: Sicherung des Kindeswohls durch hohen Schutz, professionelle Hilfen  dadurch neue Perspektiven – gleich ob unbegleitet oder begleitete ausländische Kinder oder Jugendliche (jg. Volljährige)</vt:lpstr>
      <vt:lpstr>Schutz: Aufenthalt im Bundesgebiet für minderjährige (unbegleitete) Ausländerinnen und Ausländer</vt:lpstr>
      <vt:lpstr>Wer bekommt Schutz? - Unterscheidung (minderjährige)  Ausländerinnen / Ausländer - Flüchtlinge</vt:lpstr>
      <vt:lpstr>Hoher Schutz - Zunahme von Asylanträgen </vt:lpstr>
      <vt:lpstr>Schutz: Problematische Entwicklungen (1) seit März 2016</vt:lpstr>
      <vt:lpstr>Schutz: Problematische Entwicklungen (2) ggf. Erweiterung der Liste der sicheren Herkunftsstaaten </vt:lpstr>
      <vt:lpstr>Professionelle Hilfen – Qualifizierung der Jugendhilfe und deren/anderer Angebote</vt:lpstr>
      <vt:lpstr>Psychische Erkrankungen von minderjährigen Flüchtlingen - Münchner Studie aus 2015 </vt:lpstr>
      <vt:lpstr>Folie 27</vt:lpstr>
      <vt:lpstr>Perspektiven - Entwicklungen und Erkenntnisse</vt:lpstr>
      <vt:lpstr>Vielen Dank für Ihre Aufmerksamkeit. </vt:lpstr>
      <vt:lpstr>Folie 30</vt:lpstr>
      <vt:lpstr>Folie 31</vt:lpstr>
      <vt:lpstr>Bundesamt für Migration und Flüchtlinge –  örtliche Ausländerbehörden</vt:lpstr>
      <vt:lpstr>Änderungen zum 25.10.2015 durch Asylverfahrensbeschleunigungsgesetz  </vt:lpstr>
      <vt:lpstr>Asylpaket II – Auswirkungen auf die Verfahren von minderjährigen Ausländerinnen und Ausländern</vt:lpstr>
      <vt:lpstr>Sichere Drittstaaten - Dublin III – IV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Eik Wessler</dc:creator>
  <cp:lastModifiedBy>P080R506</cp:lastModifiedBy>
  <cp:revision>498</cp:revision>
  <dcterms:created xsi:type="dcterms:W3CDTF">2011-11-03T10:11:55Z</dcterms:created>
  <dcterms:modified xsi:type="dcterms:W3CDTF">2016-11-08T08:09:50Z</dcterms:modified>
</cp:coreProperties>
</file>